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5.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strictFirstAndLastChars="0">
  <p:sldMasterIdLst>
    <p:sldMasterId id="2147483648" r:id="rId1"/>
    <p:sldMasterId id="2147483652" r:id="rId2"/>
    <p:sldMasterId id="2147483654"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 id="327" r:id="rId75"/>
    <p:sldId id="328" r:id="rId76"/>
    <p:sldId id="329" r:id="rId77"/>
  </p:sldIdLst>
  <p:sldSz cx="9144000" cy="6858000" type="screen4x3"/>
  <p:notesSz cx="6794500" cy="9931400"/>
  <p:defaultTextStyle>
    <a:defPPr>
      <a:defRPr lang="en-US"/>
    </a:defPPr>
    <a:lvl1pPr algn="ctr" eaLnBrk="0" fontAlgn="base" hangingPunct="0" rtl="0">
      <a:spcBef>
        <a:spcPct val="0"/>
      </a:spcBef>
      <a:spcAft>
        <a:spcPct val="0"/>
      </a:spcAft>
      <a:defRPr kern="1200" sz="2400">
        <a:solidFill>
          <a:schemeClr val="tx1"/>
        </a:solidFill>
        <a:latin charset="0" pitchFamily="-1" typeface="Times"/>
        <a:ea typeface="+mn-ea"/>
        <a:cs typeface="+mn-cs"/>
      </a:defRPr>
    </a:lvl1pPr>
    <a:lvl2pPr algn="ctr" eaLnBrk="0" fontAlgn="base" hangingPunct="0" marL="457200" rtl="0">
      <a:spcBef>
        <a:spcPct val="0"/>
      </a:spcBef>
      <a:spcAft>
        <a:spcPct val="0"/>
      </a:spcAft>
      <a:defRPr kern="1200" sz="2400">
        <a:solidFill>
          <a:schemeClr val="tx1"/>
        </a:solidFill>
        <a:latin charset="0" pitchFamily="-1" typeface="Times"/>
        <a:ea typeface="+mn-ea"/>
        <a:cs typeface="+mn-cs"/>
      </a:defRPr>
    </a:lvl2pPr>
    <a:lvl3pPr algn="ctr" eaLnBrk="0" fontAlgn="base" hangingPunct="0" marL="914400" rtl="0">
      <a:spcBef>
        <a:spcPct val="0"/>
      </a:spcBef>
      <a:spcAft>
        <a:spcPct val="0"/>
      </a:spcAft>
      <a:defRPr kern="1200" sz="2400">
        <a:solidFill>
          <a:schemeClr val="tx1"/>
        </a:solidFill>
        <a:latin charset="0" pitchFamily="-1" typeface="Times"/>
        <a:ea typeface="+mn-ea"/>
        <a:cs typeface="+mn-cs"/>
      </a:defRPr>
    </a:lvl3pPr>
    <a:lvl4pPr algn="ctr" eaLnBrk="0" fontAlgn="base" hangingPunct="0" marL="1371600" rtl="0">
      <a:spcBef>
        <a:spcPct val="0"/>
      </a:spcBef>
      <a:spcAft>
        <a:spcPct val="0"/>
      </a:spcAft>
      <a:defRPr kern="1200" sz="2400">
        <a:solidFill>
          <a:schemeClr val="tx1"/>
        </a:solidFill>
        <a:latin charset="0" pitchFamily="-1" typeface="Times"/>
        <a:ea typeface="+mn-ea"/>
        <a:cs typeface="+mn-cs"/>
      </a:defRPr>
    </a:lvl4pPr>
    <a:lvl5pPr algn="ctr" eaLnBrk="0" fontAlgn="base" hangingPunct="0" marL="1828800" rtl="0">
      <a:spcBef>
        <a:spcPct val="0"/>
      </a:spcBef>
      <a:spcAft>
        <a:spcPct val="0"/>
      </a:spcAft>
      <a:defRPr kern="1200" sz="2400">
        <a:solidFill>
          <a:schemeClr val="tx1"/>
        </a:solidFill>
        <a:latin charset="0" pitchFamily="-1" typeface="Times"/>
        <a:ea typeface="+mn-ea"/>
        <a:cs typeface="+mn-cs"/>
      </a:defRPr>
    </a:lvl5pPr>
    <a:lvl6pPr algn="l" defTabSz="457200" eaLnBrk="1" hangingPunct="1" latinLnBrk="0" marL="2286000" rtl="0">
      <a:defRPr kern="1200" sz="2400">
        <a:solidFill>
          <a:schemeClr val="tx1"/>
        </a:solidFill>
        <a:latin charset="0" pitchFamily="-1" typeface="Times"/>
        <a:ea typeface="+mn-ea"/>
        <a:cs typeface="+mn-cs"/>
      </a:defRPr>
    </a:lvl6pPr>
    <a:lvl7pPr algn="l" defTabSz="457200" eaLnBrk="1" hangingPunct="1" latinLnBrk="0" marL="2743200" rtl="0">
      <a:defRPr kern="1200" sz="2400">
        <a:solidFill>
          <a:schemeClr val="tx1"/>
        </a:solidFill>
        <a:latin charset="0" pitchFamily="-1" typeface="Times"/>
        <a:ea typeface="+mn-ea"/>
        <a:cs typeface="+mn-cs"/>
      </a:defRPr>
    </a:lvl7pPr>
    <a:lvl8pPr algn="l" defTabSz="457200" eaLnBrk="1" hangingPunct="1" latinLnBrk="0" marL="3200400" rtl="0">
      <a:defRPr kern="1200" sz="2400">
        <a:solidFill>
          <a:schemeClr val="tx1"/>
        </a:solidFill>
        <a:latin charset="0" pitchFamily="-1" typeface="Times"/>
        <a:ea typeface="+mn-ea"/>
        <a:cs typeface="+mn-cs"/>
      </a:defRPr>
    </a:lvl8pPr>
    <a:lvl9pPr algn="l" defTabSz="457200" eaLnBrk="1" hangingPunct="1" latinLnBrk="0" marL="3657600" rtl="0">
      <a:defRPr kern="1200" sz="2400">
        <a:solidFill>
          <a:schemeClr val="tx1"/>
        </a:solidFill>
        <a:latin charset="0" pitchFamily="-1" typeface="Times"/>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2F5A"/>
    <a:srgbClr val="21677E"/>
    <a:srgbClr val="EFEFEF"/>
    <a:srgbClr val="8A7967"/>
    <a:srgbClr val="766A62"/>
    <a:srgbClr val="607869"/>
    <a:srgbClr val="005C66"/>
    <a:srgbClr val="706E00"/>
    <a:srgbClr val="871E69"/>
    <a:srgbClr val="DC870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horzBarState="maximized">
    <p:restoredLeft autoAdjust="0" sz="31333"/>
    <p:restoredTop autoAdjust="0" sz="96517"/>
  </p:normalViewPr>
  <p:slideViewPr>
    <p:cSldViewPr>
      <p:cViewPr varScale="1">
        <p:scale>
          <a:sx d="100" n="105"/>
          <a:sy d="100" n="105"/>
        </p:scale>
        <p:origin x="496" y="200"/>
      </p:cViewPr>
      <p:guideLst>
        <p:guide orient="horz" pos="2160"/>
        <p:guide pos="2880"/>
      </p:guideLst>
    </p:cSldViewPr>
  </p:slideViewPr>
  <p:outlineViewPr>
    <p:cViewPr>
      <p:scale>
        <a:sx d="100" n="33"/>
        <a:sy d="100" n="33"/>
      </p:scale>
      <p:origin x="0" y="0"/>
    </p:cViewPr>
  </p:outlineViewPr>
  <p:notesTextViewPr>
    <p:cViewPr>
      <p:scale>
        <a:sx d="100" n="100"/>
        <a:sy d="100" n="100"/>
      </p:scale>
      <p:origin x="0" y="0"/>
    </p:cViewPr>
  </p:notesTextViewPr>
  <p:sorterViewPr>
    <p:cViewPr>
      <p:scale>
        <a:sx d="100" n="66"/>
        <a:sy d="100" n="66"/>
      </p:scale>
      <p:origin x="0" y="0"/>
    </p:cViewPr>
  </p:sorterViewPr>
  <p:notesViewPr>
    <p:cSldViewPr>
      <p:cViewPr varScale="1">
        <p:scale>
          <a:sx d="100" n="66"/>
          <a:sy d="100" n="66"/>
        </p:scale>
        <p:origin x="0" y="0"/>
      </p:cViewPr>
      <p:guideLst/>
    </p:cSldViewPr>
  </p:notesViewPr>
  <p:gridSpacing cx="72008" cy="72008"/>
</p:viewPr>
</file>

<file path=ppt/_rels/presentation.xml.rels><?xml version="1.0" encoding="UTF-8"?><Relationships xmlns="http://schemas.openxmlformats.org/package/2006/relationships"><Relationship Id="rId4" Type="http://schemas.openxmlformats.org/officeDocument/2006/relationships/slide" Target="slides/slide1.xml" /><Relationship Id="rId5" Type="http://schemas.openxmlformats.org/officeDocument/2006/relationships/slide" Target="slides/slide2.xml" /><Relationship Id="rId6" Type="http://schemas.openxmlformats.org/officeDocument/2006/relationships/slide" Target="slides/slide3.xml" /><Relationship Id="rId7" Type="http://schemas.openxmlformats.org/officeDocument/2006/relationships/slide" Target="slides/slide4.xml" /><Relationship Id="rId8" Type="http://schemas.openxmlformats.org/officeDocument/2006/relationships/slide" Target="slides/slide5.xml" /><Relationship Id="rId9" Type="http://schemas.openxmlformats.org/officeDocument/2006/relationships/slide" Target="slides/slide6.xml" /><Relationship Id="rId10" Type="http://schemas.openxmlformats.org/officeDocument/2006/relationships/slide" Target="slides/slide7.xml" /><Relationship Id="rId11" Type="http://schemas.openxmlformats.org/officeDocument/2006/relationships/slide" Target="slides/slide8.xml" /><Relationship Id="rId12" Type="http://schemas.openxmlformats.org/officeDocument/2006/relationships/slide" Target="slides/slide9.xml" /><Relationship Id="rId13" Type="http://schemas.openxmlformats.org/officeDocument/2006/relationships/slide" Target="slides/slide10.xml" /><Relationship Id="rId14" Type="http://schemas.openxmlformats.org/officeDocument/2006/relationships/slide" Target="slides/slide11.xml" /><Relationship Id="rId15" Type="http://schemas.openxmlformats.org/officeDocument/2006/relationships/slide" Target="slides/slide12.xml" /><Relationship Id="rId16" Type="http://schemas.openxmlformats.org/officeDocument/2006/relationships/slide" Target="slides/slide13.xml" /><Relationship Id="rId17" Type="http://schemas.openxmlformats.org/officeDocument/2006/relationships/slide" Target="slides/slide14.xml" /><Relationship Id="rId18" Type="http://schemas.openxmlformats.org/officeDocument/2006/relationships/slide" Target="slides/slide15.xml" /><Relationship Id="rId19" Type="http://schemas.openxmlformats.org/officeDocument/2006/relationships/slide" Target="slides/slide16.xml" /><Relationship Id="rId20" Type="http://schemas.openxmlformats.org/officeDocument/2006/relationships/slide" Target="slides/slide17.xml" /><Relationship Id="rId21" Type="http://schemas.openxmlformats.org/officeDocument/2006/relationships/slide" Target="slides/slide18.xml" /><Relationship Id="rId22" Type="http://schemas.openxmlformats.org/officeDocument/2006/relationships/slide" Target="slides/slide19.xml" /><Relationship Id="rId23" Type="http://schemas.openxmlformats.org/officeDocument/2006/relationships/slide" Target="slides/slide20.xml" /><Relationship Id="rId24" Type="http://schemas.openxmlformats.org/officeDocument/2006/relationships/slide" Target="slides/slide21.xml" /><Relationship Id="rId25" Type="http://schemas.openxmlformats.org/officeDocument/2006/relationships/slide" Target="slides/slide22.xml" /><Relationship Id="rId26" Type="http://schemas.openxmlformats.org/officeDocument/2006/relationships/slide" Target="slides/slide23.xml" /><Relationship Id="rId27" Type="http://schemas.openxmlformats.org/officeDocument/2006/relationships/slide" Target="slides/slide24.xml" /><Relationship Id="rId28" Type="http://schemas.openxmlformats.org/officeDocument/2006/relationships/slide" Target="slides/slide25.xml" /><Relationship Id="rId29" Type="http://schemas.openxmlformats.org/officeDocument/2006/relationships/slide" Target="slides/slide26.xml" /><Relationship Id="rId30" Type="http://schemas.openxmlformats.org/officeDocument/2006/relationships/slide" Target="slides/slide27.xml" /><Relationship Id="rId31" Type="http://schemas.openxmlformats.org/officeDocument/2006/relationships/slide" Target="slides/slide28.xml" /><Relationship Id="rId32" Type="http://schemas.openxmlformats.org/officeDocument/2006/relationships/slide" Target="slides/slide29.xml" /><Relationship Id="rId33" Type="http://schemas.openxmlformats.org/officeDocument/2006/relationships/slide" Target="slides/slide30.xml" /><Relationship Id="rId34" Type="http://schemas.openxmlformats.org/officeDocument/2006/relationships/slide" Target="slides/slide31.xml" /><Relationship Id="rId35" Type="http://schemas.openxmlformats.org/officeDocument/2006/relationships/slide" Target="slides/slide32.xml" /><Relationship Id="rId36" Type="http://schemas.openxmlformats.org/officeDocument/2006/relationships/slide" Target="slides/slide33.xml" /><Relationship Id="rId37" Type="http://schemas.openxmlformats.org/officeDocument/2006/relationships/slide" Target="slides/slide34.xml" /><Relationship Id="rId38" Type="http://schemas.openxmlformats.org/officeDocument/2006/relationships/slide" Target="slides/slide35.xml" /><Relationship Id="rId39" Type="http://schemas.openxmlformats.org/officeDocument/2006/relationships/slide" Target="slides/slide36.xml" /><Relationship Id="rId40" Type="http://schemas.openxmlformats.org/officeDocument/2006/relationships/slide" Target="slides/slide37.xml" /><Relationship Id="rId41" Type="http://schemas.openxmlformats.org/officeDocument/2006/relationships/slide" Target="slides/slide38.xml" /><Relationship Id="rId42" Type="http://schemas.openxmlformats.org/officeDocument/2006/relationships/slide" Target="slides/slide39.xml" /><Relationship Id="rId43" Type="http://schemas.openxmlformats.org/officeDocument/2006/relationships/slide" Target="slides/slide40.xml" /><Relationship Id="rId44" Type="http://schemas.openxmlformats.org/officeDocument/2006/relationships/slide" Target="slides/slide41.xml" /><Relationship Id="rId45" Type="http://schemas.openxmlformats.org/officeDocument/2006/relationships/slide" Target="slides/slide42.xml" /><Relationship Id="rId46" Type="http://schemas.openxmlformats.org/officeDocument/2006/relationships/slide" Target="slides/slide43.xml" /><Relationship Id="rId47" Type="http://schemas.openxmlformats.org/officeDocument/2006/relationships/slide" Target="slides/slide44.xml" /><Relationship Id="rId48" Type="http://schemas.openxmlformats.org/officeDocument/2006/relationships/slide" Target="slides/slide45.xml" /><Relationship Id="rId49" Type="http://schemas.openxmlformats.org/officeDocument/2006/relationships/slide" Target="slides/slide46.xml" /><Relationship Id="rId50" Type="http://schemas.openxmlformats.org/officeDocument/2006/relationships/slide" Target="slides/slide47.xml" /><Relationship Id="rId51" Type="http://schemas.openxmlformats.org/officeDocument/2006/relationships/slide" Target="slides/slide48.xml" /><Relationship Id="rId52" Type="http://schemas.openxmlformats.org/officeDocument/2006/relationships/slide" Target="slides/slide49.xml" /><Relationship Id="rId53" Type="http://schemas.openxmlformats.org/officeDocument/2006/relationships/slide" Target="slides/slide50.xml" /><Relationship Id="rId54" Type="http://schemas.openxmlformats.org/officeDocument/2006/relationships/slide" Target="slides/slide51.xml" /><Relationship Id="rId55" Type="http://schemas.openxmlformats.org/officeDocument/2006/relationships/slide" Target="slides/slide52.xml" /><Relationship Id="rId56" Type="http://schemas.openxmlformats.org/officeDocument/2006/relationships/slide" Target="slides/slide53.xml" /><Relationship Id="rId57" Type="http://schemas.openxmlformats.org/officeDocument/2006/relationships/slide" Target="slides/slide54.xml" /><Relationship Id="rId58" Type="http://schemas.openxmlformats.org/officeDocument/2006/relationships/slide" Target="slides/slide55.xml" /><Relationship Id="rId59" Type="http://schemas.openxmlformats.org/officeDocument/2006/relationships/slide" Target="slides/slide56.xml" /><Relationship Id="rId60" Type="http://schemas.openxmlformats.org/officeDocument/2006/relationships/slide" Target="slides/slide57.xml" /><Relationship Id="rId61" Type="http://schemas.openxmlformats.org/officeDocument/2006/relationships/slide" Target="slides/slide58.xml" /><Relationship Id="rId62" Type="http://schemas.openxmlformats.org/officeDocument/2006/relationships/slide" Target="slides/slide59.xml" /><Relationship Id="rId63" Type="http://schemas.openxmlformats.org/officeDocument/2006/relationships/slide" Target="slides/slide60.xml" /><Relationship Id="rId64" Type="http://schemas.openxmlformats.org/officeDocument/2006/relationships/slide" Target="slides/slide61.xml" /><Relationship Id="rId65" Type="http://schemas.openxmlformats.org/officeDocument/2006/relationships/slide" Target="slides/slide62.xml" /><Relationship Id="rId66" Type="http://schemas.openxmlformats.org/officeDocument/2006/relationships/slide" Target="slides/slide63.xml" /><Relationship Id="rId67" Type="http://schemas.openxmlformats.org/officeDocument/2006/relationships/slide" Target="slides/slide64.xml" /><Relationship Id="rId68" Type="http://schemas.openxmlformats.org/officeDocument/2006/relationships/slide" Target="slides/slide65.xml" /><Relationship Id="rId69" Type="http://schemas.openxmlformats.org/officeDocument/2006/relationships/slide" Target="slides/slide66.xml" /><Relationship Id="rId70" Type="http://schemas.openxmlformats.org/officeDocument/2006/relationships/slide" Target="slides/slide67.xml" /><Relationship Id="rId71" Type="http://schemas.openxmlformats.org/officeDocument/2006/relationships/slide" Target="slides/slide68.xml" /><Relationship Id="rId72" Type="http://schemas.openxmlformats.org/officeDocument/2006/relationships/slide" Target="slides/slide69.xml" /><Relationship Id="rId73" Type="http://schemas.openxmlformats.org/officeDocument/2006/relationships/slide" Target="slides/slide70.xml" /><Relationship Id="rId74" Type="http://schemas.openxmlformats.org/officeDocument/2006/relationships/slide" Target="slides/slide71.xml" /><Relationship Id="rId75" Type="http://schemas.openxmlformats.org/officeDocument/2006/relationships/slide" Target="slides/slide72.xml" /><Relationship Id="rId76" Type="http://schemas.openxmlformats.org/officeDocument/2006/relationships/slide" Target="slides/slide73.xml" /><Relationship Id="rId77" Type="http://schemas.openxmlformats.org/officeDocument/2006/relationships/slide" Target="slides/slide74.xml" /><Relationship Id="rId79" Type="http://schemas.openxmlformats.org/officeDocument/2006/relationships/commentAuthors" Target="commentAuthors.xml" /><Relationship Id="rId3" Type="http://schemas.openxmlformats.org/officeDocument/2006/relationships/slideMaster" Target="slideMasters/slideMaster3.xml" /><Relationship Id="rId78" Type="http://schemas.openxmlformats.org/officeDocument/2006/relationships/handoutMaster" Target="handoutMasters/handoutMaster1.xml" /><Relationship Id="rId83" Type="http://schemas.openxmlformats.org/officeDocument/2006/relationships/tableStyles" Target="tableStyles.xml" /><Relationship Id="rId2" Type="http://schemas.openxmlformats.org/officeDocument/2006/relationships/slideMaster" Target="slideMasters/slideMaster2.xml" /><Relationship Id="rId1" Type="http://schemas.openxmlformats.org/officeDocument/2006/relationships/slideMaster" Target="slideMasters/slideMaster1.xml" /><Relationship Id="rId82" Type="http://schemas.openxmlformats.org/officeDocument/2006/relationships/theme" Target="theme/theme1.xml" /><Relationship Id="rId81" Type="http://schemas.openxmlformats.org/officeDocument/2006/relationships/viewProps" Target="viewProps.xml" /><Relationship Id="rId80" Type="http://schemas.openxmlformats.org/officeDocument/2006/relationships/presProps" Target="presProps.xml" /></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itle 1"/>
          <p:cNvSpPr>
            <a:spLocks noGrp="1"/>
          </p:cNvSpPr>
          <p:nvPr>
            <p:ph type="ctrTitle"/>
          </p:nvPr>
        </p:nvSpPr>
        <p:spPr>
          <a:xfrm>
            <a:off x="468000" y="3582000"/>
            <a:ext cx="7772400" cy="684600"/>
          </a:xfrm>
          <a:prstGeom prst="rect">
            <a:avLst/>
          </a:prstGeom>
        </p:spPr>
        <p:txBody>
          <a:bodyPr vert="horz"/>
          <a:lstStyle>
            <a:lvl1pPr algn="l">
              <a:defRPr sz="3200">
                <a:solidFill>
                  <a:schemeClr val="tx2"/>
                </a:solidFill>
                <a:latin typeface="Arial"/>
                <a:cs typeface="Arial"/>
              </a:defRPr>
            </a:lvl1pPr>
          </a:lstStyle>
          <a:p>
            <a:r>
              <a:rPr lang="en-US"/>
              <a:t>Click to edit Master title style</a:t>
            </a:r>
            <a:endParaRPr lang="en-US" dirty="0"/>
          </a:p>
        </p:txBody>
      </p:sp>
      <p:sp>
        <p:nvSpPr>
          <p:cNvPr id="5" name="Subtitle 2"/>
          <p:cNvSpPr>
            <a:spLocks noGrp="1"/>
          </p:cNvSpPr>
          <p:nvPr>
            <p:ph type="subTitle" idx="1"/>
          </p:nvPr>
        </p:nvSpPr>
        <p:spPr>
          <a:xfrm>
            <a:off x="468000" y="4572000"/>
            <a:ext cx="6400800" cy="1752600"/>
          </a:xfrm>
          <a:prstGeom prst="rect">
            <a:avLst/>
          </a:prstGeom>
        </p:spPr>
        <p:txBody>
          <a:bodyPr vert="horz"/>
          <a:lstStyle>
            <a:lvl1pPr marL="0" indent="0" algn="l">
              <a:buNone/>
              <a:defRPr sz="2000">
                <a:latin typeface="Arial"/>
                <a:cs typeface="Aria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Title 1"/>
          <p:cNvSpPr>
            <a:spLocks noGrp="1"/>
          </p:cNvSpPr>
          <p:nvPr>
            <p:ph type="ctrTitle"/>
          </p:nvPr>
        </p:nvSpPr>
        <p:spPr>
          <a:xfrm>
            <a:off x="468000" y="3582000"/>
            <a:ext cx="7772400" cy="684600"/>
          </a:xfrm>
          <a:prstGeom prst="rect">
            <a:avLst/>
          </a:prstGeom>
        </p:spPr>
        <p:txBody>
          <a:bodyPr vert="horz"/>
          <a:lstStyle>
            <a:lvl1pPr algn="l">
              <a:defRPr sz="2800">
                <a:solidFill>
                  <a:schemeClr val="tx1"/>
                </a:solidFill>
                <a:latin typeface="Arial"/>
                <a:cs typeface="Arial"/>
              </a:defRPr>
            </a:lvl1pPr>
          </a:lstStyle>
          <a:p>
            <a:r>
              <a:rPr lang="en-US"/>
              <a:t>Click to edit Master title style</a:t>
            </a:r>
            <a:endParaRPr lang="en-US" dirty="0"/>
          </a:p>
        </p:txBody>
      </p:sp>
      <p:sp>
        <p:nvSpPr>
          <p:cNvPr id="5" name="Subtitle 2"/>
          <p:cNvSpPr>
            <a:spLocks noGrp="1"/>
          </p:cNvSpPr>
          <p:nvPr>
            <p:ph type="subTitle" idx="1"/>
          </p:nvPr>
        </p:nvSpPr>
        <p:spPr>
          <a:xfrm>
            <a:off x="468000" y="4572000"/>
            <a:ext cx="6400800" cy="1752600"/>
          </a:xfrm>
          <a:prstGeom prst="rect">
            <a:avLst/>
          </a:prstGeom>
        </p:spPr>
        <p:txBody>
          <a:bodyPr vert="horz"/>
          <a:lstStyle>
            <a:lvl1pPr marL="0" indent="0" algn="l">
              <a:buNone/>
              <a:defRPr sz="2000">
                <a:latin typeface="Arial"/>
                <a:cs typeface="Aria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itle 1"/>
          <p:cNvSpPr>
            <a:spLocks noGrp="1"/>
          </p:cNvSpPr>
          <p:nvPr>
            <p:ph type="ctrTitle"/>
          </p:nvPr>
        </p:nvSpPr>
        <p:spPr>
          <a:xfrm>
            <a:off x="468000" y="3429000"/>
            <a:ext cx="7772400" cy="684600"/>
          </a:xfrm>
          <a:prstGeom prst="rect">
            <a:avLst/>
          </a:prstGeom>
        </p:spPr>
        <p:txBody>
          <a:bodyPr vert="horz"/>
          <a:lstStyle>
            <a:lvl1pPr algn="l">
              <a:defRPr sz="3200">
                <a:solidFill>
                  <a:schemeClr val="tx2"/>
                </a:solidFill>
                <a:latin typeface="Arial"/>
                <a:cs typeface="Arial"/>
              </a:defRPr>
            </a:lvl1pPr>
          </a:lstStyle>
          <a:p>
            <a:r>
              <a:rPr lang="en-GB" dirty="0"/>
              <a:t>Click to edit Master title style</a:t>
            </a:r>
            <a:endParaRPr lang="en-US" dirty="0"/>
          </a:p>
        </p:txBody>
      </p:sp>
      <p:sp>
        <p:nvSpPr>
          <p:cNvPr id="8" name="Subtitle 2"/>
          <p:cNvSpPr>
            <a:spLocks noGrp="1"/>
          </p:cNvSpPr>
          <p:nvPr>
            <p:ph type="subTitle" idx="1"/>
          </p:nvPr>
        </p:nvSpPr>
        <p:spPr>
          <a:xfrm>
            <a:off x="468000" y="4419000"/>
            <a:ext cx="6400800" cy="1752600"/>
          </a:xfrm>
          <a:prstGeom prst="rect">
            <a:avLst/>
          </a:prstGeom>
        </p:spPr>
        <p:txBody>
          <a:bodyPr vert="horz"/>
          <a:lstStyle>
            <a:lvl1pPr marL="0" indent="0" algn="l">
              <a:buNone/>
              <a:defRPr sz="2000">
                <a:latin typeface="Arial"/>
                <a:cs typeface="Aria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dirty="0"/>
              <a:t>Click to edit Master subtitle style</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a:xfrm>
            <a:off x="457200" y="1897200"/>
            <a:ext cx="8153400" cy="4572000"/>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85800" y="1800000"/>
            <a:ext cx="38100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Content Placeholder 3"/>
          <p:cNvSpPr>
            <a:spLocks noGrp="1"/>
          </p:cNvSpPr>
          <p:nvPr>
            <p:ph sz="half" idx="2"/>
          </p:nvPr>
        </p:nvSpPr>
        <p:spPr>
          <a:xfrm>
            <a:off x="4648200" y="1800000"/>
            <a:ext cx="38100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3" Target="../slideLayouts/slideLayout3.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5" Target="../media/image1.png" Type="http://schemas.openxmlformats.org/officeDocument/2006/relationships/image" /><Relationship Id="rId4" Target="../theme/theme1.xml" Type="http://schemas.openxmlformats.org/officeDocument/2006/relationships/theme" /><Relationship Id="rId7" Type="http://schemas.openxmlformats.org/officeDocument/2006/relationships/slideLayout" Target="../slideLayouts/slideLayout5.xml" /><Relationship Id="rId6" Type="http://schemas.openxmlformats.org/officeDocument/2006/relationships/slideLayout" Target="../slideLayouts/slideLayout8.xml" /></Relationships>
</file>

<file path=ppt/slideMasters/slideMaster1.xml><?xml version="1.0" encoding="utf-8"?>
<p:sldMaster xmlns:a="http://schemas.openxmlformats.org/drawingml/2006/main" xmlns:p="http://schemas.openxmlformats.org/presentationml/2006/main" xmlns:r="http://schemas.openxmlformats.org/officeDocument/2006/relationships" preserve="1">
  <p:cSld>
    <p:bg>
      <p:bgPr>
        <a:solidFill>
          <a:schemeClr val="bg1"/>
        </a:solidFill>
        <a:effectLst/>
      </p:bgPr>
    </p:bg>
    <p:spTree>
      <p:nvGrpSpPr>
        <p:cNvPr id="1" name=""/>
        <p:cNvGrpSpPr/>
        <p:nvPr/>
      </p:nvGrpSpPr>
      <p:grpSpPr>
        <a:xfrm>
          <a:off x="0" y="0"/>
          <a:ext cx="0" cy="0"/>
          <a:chOff x="0" y="0"/>
          <a:chExt cx="0" cy="0"/>
        </a:xfrm>
      </p:grpSpPr>
      <p:sp>
        <p:nvSpPr>
          <p:cNvPr id="446475" name="Line 11"/>
          <p:cNvSpPr>
            <a:spLocks noChangeShapeType="1"/>
          </p:cNvSpPr>
          <p:nvPr userDrawn="1"/>
        </p:nvSpPr>
        <p:spPr bwMode="auto">
          <a:xfrm>
            <a:off x="468000" y="1447800"/>
            <a:ext cx="8136000" cy="0"/>
          </a:xfrm>
          <a:prstGeom prst="line">
            <a:avLst/>
          </a:prstGeom>
          <a:noFill/>
          <a:ln algn="ctr" cap="flat" cmpd="sng" w="19050">
            <a:solidFill>
              <a:srgbClr val="8A7967"/>
            </a:solidFill>
            <a:prstDash val="solid"/>
            <a:round/>
            <a:headEnd len="med" type="none" w="med"/>
            <a:tailEnd len="med" type="none" w="med"/>
          </a:ln>
          <a:effectLst/>
        </p:spPr>
        <p:txBody>
          <a:bodyPr anchor="ctr" wrap="none">
            <a:prstTxWarp prst="textNoShape">
              <a:avLst/>
            </a:prstTxWarp>
          </a:bodyPr>
          <a:lstStyle/>
          <a:p>
            <a:endParaRPr dirty="0" lang="en-US"/>
          </a:p>
        </p:txBody>
      </p:sp>
      <p:pic>
        <p:nvPicPr>
          <p:cNvPr descr="MRC_IEU_Bristol.png" id="5" name="Picture 4"/>
          <p:cNvPicPr>
            <a:picLocks noChangeAspect="1"/>
          </p:cNvPicPr>
          <p:nvPr userDrawn="1"/>
        </p:nvPicPr>
        <p:blipFill>
          <a:blip r:embed="rId5"/>
          <a:stretch>
            <a:fillRect/>
          </a:stretch>
        </p:blipFill>
        <p:spPr>
          <a:xfrm>
            <a:off x="-36000" y="-1"/>
            <a:ext cx="3896689" cy="1548000"/>
          </a:xfrm>
          <a:prstGeom prst="rect">
            <a:avLst/>
          </a:prstGeom>
        </p:spPr>
      </p:pic>
      <p:sp>
        <p:nvSpPr>
          <p:cNvPr id="6" name="TextBox 5"/>
          <p:cNvSpPr txBox="1"/>
          <p:nvPr userDrawn="1"/>
        </p:nvSpPr>
        <p:spPr>
          <a:xfrm>
            <a:off x="468000" y="6474768"/>
            <a:ext cx="4942200" cy="230832"/>
          </a:xfrm>
          <a:prstGeom prst="rect">
            <a:avLst/>
          </a:prstGeom>
          <a:noFill/>
        </p:spPr>
        <p:txBody>
          <a:bodyPr lIns="0" rIns="0" rtlCol="0" wrap="square">
            <a:spAutoFit/>
          </a:bodyPr>
          <a:lstStyle/>
          <a:p>
            <a:pPr algn="l"/>
            <a:r>
              <a:rPr dirty="0" lang="en-US" sz="900">
                <a:solidFill>
                  <a:srgbClr val="8A7967"/>
                </a:solidFill>
                <a:latin typeface="+mn-lt"/>
              </a:rPr>
              <a:t>MRC Unit The Gambia at the London School of Hygiene &amp; Tropical Medicine</a:t>
            </a:r>
          </a:p>
        </p:txBody>
      </p:sp>
    </p:spTree>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3" r:id="rId7"/>
    <p:sldLayoutId id="2147483652" r:id="rId6"/>
  </p:sldLayoutIdLst>
  <p:transition spd="med"/>
  <p:txStyles>
    <p:titleStyle>
      <a:lvl1pPr algn="l" eaLnBrk="1" fontAlgn="base" hangingPunct="1" rtl="0">
        <a:spcBef>
          <a:spcPct val="0"/>
        </a:spcBef>
        <a:spcAft>
          <a:spcPct val="0"/>
        </a:spcAft>
        <a:defRPr sz="2800">
          <a:solidFill>
            <a:schemeClr val="tx1"/>
          </a:solidFill>
          <a:latin typeface="+mj-lt"/>
          <a:ea typeface="+mj-ea"/>
          <a:cs typeface="+mj-cs"/>
        </a:defRPr>
      </a:lvl1pPr>
      <a:lvl2pPr algn="l" eaLnBrk="1" fontAlgn="base" hangingPunct="1" rtl="0">
        <a:spcBef>
          <a:spcPct val="0"/>
        </a:spcBef>
        <a:spcAft>
          <a:spcPct val="0"/>
        </a:spcAft>
        <a:defRPr sz="2800">
          <a:solidFill>
            <a:schemeClr val="tx1"/>
          </a:solidFill>
          <a:latin charset="0" pitchFamily="-1" typeface="Verdana"/>
        </a:defRPr>
      </a:lvl2pPr>
      <a:lvl3pPr algn="l" eaLnBrk="1" fontAlgn="base" hangingPunct="1" rtl="0">
        <a:spcBef>
          <a:spcPct val="0"/>
        </a:spcBef>
        <a:spcAft>
          <a:spcPct val="0"/>
        </a:spcAft>
        <a:defRPr sz="2800">
          <a:solidFill>
            <a:schemeClr val="tx1"/>
          </a:solidFill>
          <a:latin charset="0" pitchFamily="-1" typeface="Verdana"/>
        </a:defRPr>
      </a:lvl3pPr>
      <a:lvl4pPr algn="l" eaLnBrk="1" fontAlgn="base" hangingPunct="1" rtl="0">
        <a:spcBef>
          <a:spcPct val="0"/>
        </a:spcBef>
        <a:spcAft>
          <a:spcPct val="0"/>
        </a:spcAft>
        <a:defRPr sz="2800">
          <a:solidFill>
            <a:schemeClr val="tx1"/>
          </a:solidFill>
          <a:latin charset="0" pitchFamily="-1" typeface="Verdana"/>
        </a:defRPr>
      </a:lvl4pPr>
      <a:lvl5pPr algn="l" eaLnBrk="1" fontAlgn="base" hangingPunct="1" rtl="0">
        <a:spcBef>
          <a:spcPct val="0"/>
        </a:spcBef>
        <a:spcAft>
          <a:spcPct val="0"/>
        </a:spcAft>
        <a:defRPr sz="2800">
          <a:solidFill>
            <a:schemeClr val="tx1"/>
          </a:solidFill>
          <a:latin charset="0" pitchFamily="-1" typeface="Verdana"/>
        </a:defRPr>
      </a:lvl5pPr>
      <a:lvl6pPr algn="l" eaLnBrk="1" fontAlgn="base" hangingPunct="1" marL="457200" rtl="0">
        <a:spcBef>
          <a:spcPct val="0"/>
        </a:spcBef>
        <a:spcAft>
          <a:spcPct val="0"/>
        </a:spcAft>
        <a:defRPr sz="2800">
          <a:solidFill>
            <a:schemeClr val="tx1"/>
          </a:solidFill>
          <a:latin charset="0" pitchFamily="-1" typeface="Verdana"/>
        </a:defRPr>
      </a:lvl6pPr>
      <a:lvl7pPr algn="l" eaLnBrk="1" fontAlgn="base" hangingPunct="1" marL="914400" rtl="0">
        <a:spcBef>
          <a:spcPct val="0"/>
        </a:spcBef>
        <a:spcAft>
          <a:spcPct val="0"/>
        </a:spcAft>
        <a:defRPr sz="2800">
          <a:solidFill>
            <a:schemeClr val="tx1"/>
          </a:solidFill>
          <a:latin charset="0" pitchFamily="-1" typeface="Verdana"/>
        </a:defRPr>
      </a:lvl7pPr>
      <a:lvl8pPr algn="l" eaLnBrk="1" fontAlgn="base" hangingPunct="1" marL="1371600" rtl="0">
        <a:spcBef>
          <a:spcPct val="0"/>
        </a:spcBef>
        <a:spcAft>
          <a:spcPct val="0"/>
        </a:spcAft>
        <a:defRPr sz="2800">
          <a:solidFill>
            <a:schemeClr val="tx1"/>
          </a:solidFill>
          <a:latin charset="0" pitchFamily="-1" typeface="Verdana"/>
        </a:defRPr>
      </a:lvl8pPr>
      <a:lvl9pPr algn="l" eaLnBrk="1" fontAlgn="base" hangingPunct="1" marL="1828800" rtl="0">
        <a:spcBef>
          <a:spcPct val="0"/>
        </a:spcBef>
        <a:spcAft>
          <a:spcPct val="0"/>
        </a:spcAft>
        <a:defRPr sz="2800">
          <a:solidFill>
            <a:schemeClr val="tx1"/>
          </a:solidFill>
          <a:latin charset="0" pitchFamily="-1" typeface="Verdana"/>
        </a:defRPr>
      </a:lvl9pPr>
    </p:titleStyle>
    <p:bodyStyle>
      <a:lvl1pPr algn="l" eaLnBrk="1" fontAlgn="base" hangingPunct="1" indent="-342900" marL="342900" rtl="0">
        <a:spcBef>
          <a:spcPct val="20000"/>
        </a:spcBef>
        <a:spcAft>
          <a:spcPct val="0"/>
        </a:spcAft>
        <a:buClr>
          <a:srgbClr val="920049"/>
        </a:buClr>
        <a:buChar char="•"/>
        <a:defRPr>
          <a:solidFill>
            <a:schemeClr val="tx1"/>
          </a:solidFill>
          <a:latin typeface="+mn-lt"/>
          <a:ea typeface="+mn-ea"/>
          <a:cs typeface="+mn-cs"/>
        </a:defRPr>
      </a:lvl1pPr>
      <a:lvl2pPr algn="l" eaLnBrk="1" fontAlgn="base" hangingPunct="1" indent="-285750" marL="742950" rtl="0">
        <a:spcBef>
          <a:spcPct val="20000"/>
        </a:spcBef>
        <a:spcAft>
          <a:spcPct val="0"/>
        </a:spcAft>
        <a:buClr>
          <a:srgbClr val="920049"/>
        </a:buClr>
        <a:buChar char="•"/>
        <a:defRPr>
          <a:solidFill>
            <a:schemeClr val="tx1"/>
          </a:solidFill>
          <a:latin typeface="+mn-lt"/>
          <a:ea charset="-128" pitchFamily="-1" typeface="ＭＳ Ｐゴシック"/>
        </a:defRPr>
      </a:lvl2pPr>
      <a:lvl3pPr algn="l" eaLnBrk="1" fontAlgn="base" hangingPunct="1" indent="-228600" marL="1143000" rtl="0">
        <a:spcBef>
          <a:spcPct val="20000"/>
        </a:spcBef>
        <a:spcAft>
          <a:spcPct val="0"/>
        </a:spcAft>
        <a:buClr>
          <a:srgbClr val="920049"/>
        </a:buClr>
        <a:buChar char="•"/>
        <a:defRPr sz="1600">
          <a:solidFill>
            <a:schemeClr val="tx1"/>
          </a:solidFill>
          <a:latin typeface="+mn-lt"/>
          <a:ea charset="-128" pitchFamily="-1" typeface="ＭＳ Ｐゴシック"/>
        </a:defRPr>
      </a:lvl3pPr>
      <a:lvl4pPr algn="l" eaLnBrk="1" fontAlgn="base" hangingPunct="1" indent="-228600" marL="1562100" rtl="0">
        <a:spcBef>
          <a:spcPct val="20000"/>
        </a:spcBef>
        <a:spcAft>
          <a:spcPct val="0"/>
        </a:spcAft>
        <a:buClr>
          <a:srgbClr val="920049"/>
        </a:buClr>
        <a:buChar char="–"/>
        <a:defRPr sz="1400">
          <a:solidFill>
            <a:schemeClr val="tx1"/>
          </a:solidFill>
          <a:latin typeface="+mn-lt"/>
          <a:ea charset="-128" pitchFamily="-1" typeface="ＭＳ Ｐゴシック"/>
        </a:defRPr>
      </a:lvl4pPr>
      <a:lvl5pPr algn="l" eaLnBrk="1" fontAlgn="base" hangingPunct="1" indent="-228600" marL="1981200" rtl="0">
        <a:spcBef>
          <a:spcPct val="20000"/>
        </a:spcBef>
        <a:spcAft>
          <a:spcPct val="0"/>
        </a:spcAft>
        <a:buClr>
          <a:srgbClr val="920049"/>
        </a:buClr>
        <a:buChar char="»"/>
        <a:defRPr i="1" sz="1200">
          <a:solidFill>
            <a:schemeClr val="tx1"/>
          </a:solidFill>
          <a:latin typeface="+mn-lt"/>
          <a:ea charset="-128" pitchFamily="-1" typeface="ＭＳ Ｐゴシック"/>
        </a:defRPr>
      </a:lvl5pPr>
      <a:lvl6pPr algn="l" eaLnBrk="1" fontAlgn="base" hangingPunct="1" indent="-228600" marL="2438400" rtl="0">
        <a:spcBef>
          <a:spcPct val="20000"/>
        </a:spcBef>
        <a:spcAft>
          <a:spcPct val="0"/>
        </a:spcAft>
        <a:buClr>
          <a:srgbClr val="920049"/>
        </a:buClr>
        <a:buChar char="»"/>
        <a:defRPr i="1" sz="1200">
          <a:solidFill>
            <a:schemeClr val="tx1"/>
          </a:solidFill>
          <a:latin typeface="+mn-lt"/>
          <a:ea charset="-128" pitchFamily="-1" typeface="ＭＳ Ｐゴシック"/>
        </a:defRPr>
      </a:lvl6pPr>
      <a:lvl7pPr algn="l" eaLnBrk="1" fontAlgn="base" hangingPunct="1" indent="-228600" marL="2895600" rtl="0">
        <a:spcBef>
          <a:spcPct val="20000"/>
        </a:spcBef>
        <a:spcAft>
          <a:spcPct val="0"/>
        </a:spcAft>
        <a:buClr>
          <a:srgbClr val="920049"/>
        </a:buClr>
        <a:buChar char="»"/>
        <a:defRPr i="1" sz="1200">
          <a:solidFill>
            <a:schemeClr val="tx1"/>
          </a:solidFill>
          <a:latin typeface="+mn-lt"/>
          <a:ea charset="-128" pitchFamily="-1" typeface="ＭＳ Ｐゴシック"/>
        </a:defRPr>
      </a:lvl7pPr>
      <a:lvl8pPr algn="l" eaLnBrk="1" fontAlgn="base" hangingPunct="1" indent="-228600" marL="3352800" rtl="0">
        <a:spcBef>
          <a:spcPct val="20000"/>
        </a:spcBef>
        <a:spcAft>
          <a:spcPct val="0"/>
        </a:spcAft>
        <a:buClr>
          <a:srgbClr val="920049"/>
        </a:buClr>
        <a:buChar char="»"/>
        <a:defRPr i="1" sz="1200">
          <a:solidFill>
            <a:schemeClr val="tx1"/>
          </a:solidFill>
          <a:latin typeface="+mn-lt"/>
          <a:ea charset="-128" pitchFamily="-1" typeface="ＭＳ Ｐゴシック"/>
        </a:defRPr>
      </a:lvl8pPr>
      <a:lvl9pPr algn="l" eaLnBrk="1" fontAlgn="base" hangingPunct="1" indent="-228600" marL="3810000" rtl="0">
        <a:spcBef>
          <a:spcPct val="20000"/>
        </a:spcBef>
        <a:spcAft>
          <a:spcPct val="0"/>
        </a:spcAft>
        <a:buClr>
          <a:srgbClr val="920049"/>
        </a:buClr>
        <a:buChar char="»"/>
        <a:defRPr i="1" sz="1200">
          <a:solidFill>
            <a:schemeClr val="tx1"/>
          </a:solidFill>
          <a:latin typeface="+mn-lt"/>
          <a:ea charset="-128" pitchFamily="-1" typeface="ＭＳ Ｐゴシック"/>
        </a:defRPr>
      </a:lvl9pPr>
    </p:bodyStyle>
    <p:other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5.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blast.ncbi.nlm.nih.gov/Blast.cgi?PAGE_TYPE=BlastSearch" TargetMode="External" /></Relationships>
</file>

<file path=ppt/slides/_rels/slide12.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hyperlink" Target="https://maq.sourceforge.net/fastq.shtml" TargetMode="External" /><Relationship Id="rId3" Type="http://schemas.openxmlformats.org/officeDocument/2006/relationships/image" Target="../media/image3.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www.illumina.com/documents/products/technotes/technote_Q-Scores.pdf" TargetMode="External" /></Relationships>
</file>

<file path=ppt/slides/_rels/slide22.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samtools.github.io/hts-specs/SAMv1.pdf" TargetMode="External" /></Relationships>
</file>

<file path=ppt/slides/_rels/slide31.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34.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www.htslib.org/" TargetMode="External" /><Relationship Id="rId3" Type="http://schemas.openxmlformats.org/officeDocument/2006/relationships/hyperlink" Target="https://broadinstitute.github.io/picard/" TargetMode="External" /><Relationship Id="rId4" Type="http://schemas.openxmlformats.org/officeDocument/2006/relationships/hyperlink" Target="https://software.broadinstitute.org/software/igv/" TargetMode="External" /></Relationships>
</file>

<file path=ppt/slides/_rels/slide37.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38.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samtools.github.io/hts-specs/CRAMv3.pdf" TargetMode="External" /></Relationships>
</file>

<file path=ppt/slides/_rels/slide39.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0.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41.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2.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43.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4.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genome.ucsc.edu/FAQ/FAQformat.html#format1" TargetMode="External" /></Relationships>
</file>

<file path=ppt/slides/_rels/slide45.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6.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47.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48.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asia.ensembl.org/info/website/upload/bed.html#tracklines" TargetMode="External" /></Relationships>
</file>

<file path=ppt/slides/_rels/slide49.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50.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51.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52.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53.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54.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bedtools.readthedocs.io/en/latest/index.html" TargetMode="External" /></Relationships>
</file>

<file path=ppt/slides/_rels/slide55.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56.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57.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58.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59.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60.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61.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62.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software.broadinstitute.org/gatk/" TargetMode="External" /><Relationship Id="rId3" Type="http://schemas.openxmlformats.org/officeDocument/2006/relationships/hyperlink" Target="http://samtools.github.io/" TargetMode="External" /><Relationship Id="rId4" Type="http://schemas.openxmlformats.org/officeDocument/2006/relationships/hyperlink" Target="http://snpeff.sourceforge.net/" TargetMode="External" /><Relationship Id="rId5" Type="http://schemas.openxmlformats.org/officeDocument/2006/relationships/hyperlink" Target="https://vcftools.github.io/index.html" TargetMode="External" /><Relationship Id="rId6" Type="http://schemas.openxmlformats.org/officeDocument/2006/relationships/hyperlink" Target="https://www.ncbi.nlm.nih.gov/projects/SNP/" TargetMode="External" /></Relationships>
</file>

<file path=ppt/slides/_rels/slide63.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64.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65.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66.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github.com/The-Sequence-Ontology/Specifications/blob/master/gff3.md" TargetMode="External" /><Relationship Id="rId3" Type="http://schemas.openxmlformats.org/officeDocument/2006/relationships/hyperlink" Target="http://www.sequenceontology.org/" TargetMode="External" /><Relationship Id="rId4" Type="http://schemas.openxmlformats.org/officeDocument/2006/relationships/hyperlink" Target="https://github.com/The-Sequence-Ontology/Specifications/blob/master/gff3.md" TargetMode="External" /></Relationships>
</file>

<file path=ppt/slides/_rels/slide67.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68.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github.com/The-Sequence-Ontology/Specifications/blob/master/gff3.md" TargetMode="External" /></Relationships>
</file>

<file path=ppt/slides/_rels/slide69.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blast.ncbi.nlm.nih.gov/Blast.cgi?CMD=Web&amp;PAGE_TYPE=BlastDocs&amp;DOC_TYPE=BlastHelp" TargetMode="External" /></Relationships>
</file>

<file path=ppt/slides/_rels/slide70.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github.com/The-Sequence-Ontology/Specifications/blob/master/gff3.md" TargetMode="External" /></Relationships>
</file>

<file path=ppt/slides/_rels/slide71.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72.xml.rels><?xml version="1.0" encoding="UTF-8"?><Relationships xmlns="http://schemas.openxmlformats.org/package/2006/relationships"><Relationship Id="rId1" Type="http://schemas.openxmlformats.org/officeDocument/2006/relationships/slideLayout" Target="../slideLayouts/slideLayout6.xml" /><Relationship Id="rId2" Type="http://schemas.openxmlformats.org/officeDocument/2006/relationships/hyperlink" Target="https://ccb.jhu.edu/software/tophat/index.shtml" TargetMode="External" /><Relationship Id="rId3" Type="http://schemas.openxmlformats.org/officeDocument/2006/relationships/hyperlink" Target="https://htseq.readthedocs.io/en/release_0.9.1/" TargetMode="External" /><Relationship Id="rId4" Type="http://schemas.openxmlformats.org/officeDocument/2006/relationships/hyperlink" Target="http://software.broadinstitute.org/software/igv/" TargetMode="External" /><Relationship Id="rId5" Type="http://schemas.openxmlformats.org/officeDocument/2006/relationships/hyperlink" Target="http://gmod.org/wiki/GBrowse" TargetMode="External" /><Relationship Id="rId6" Type="http://schemas.openxmlformats.org/officeDocument/2006/relationships/hyperlink" Target="https://genome.ucsc.edu/" TargetMode="External" /></Relationships>
</file>

<file path=ppt/slides/_rels/slide73.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74.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6.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6.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lvl="0" indent="0" marL="0">
              <a:buNone/>
            </a:pPr>
            <a:r>
              <a:rPr/>
              <a:t>session 2: NGS Sequencing Technology and File Formats</a:t>
            </a:r>
          </a:p>
        </p:txBody>
      </p:sp>
      <p:sp>
        <p:nvSpPr>
          <p:cNvPr id="3" name="Subtitle 2"/>
          <p:cNvSpPr>
            <a:spLocks noGrp="1"/>
          </p:cNvSpPr>
          <p:nvPr>
            <p:ph idx="1" type="subTitle"/>
          </p:nvPr>
        </p:nvSpPr>
        <p:spPr>
          <a:xfrm>
            <a:off x="685800" y="3886200"/>
            <a:ext cx="6400800" cy="1752600"/>
          </a:xfrm>
        </p:spPr>
        <p:txBody>
          <a:bodyPr/>
          <a:lstStyle/>
          <a:p>
            <a:pPr lvl="0" indent="0" marL="0">
              <a:buNone/>
            </a:pPr>
            <a:br/>
            <a:br/>
            <a:r>
              <a:rPr/>
              <a:t>Mouhamadou Fadel DIOP</a:t>
            </a:r>
          </a:p>
        </p:txBody>
      </p:sp>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Software that use FastA format</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In most case throughout this workshop you will encounter this format when using a reference sequence. - </a:t>
            </a:r>
            <a:r>
              <a:rPr>
                <a:hlinkClick r:id="rId2"/>
              </a:rPr>
              <a:t>blast</a:t>
            </a:r>
            <a:r>
              <a:rPr/>
              <a:t> - Multiple-sequence alignment algorithms.</a:t>
            </a:r>
          </a:p>
          <a:p>
            <a:pPr lvl="0" indent="0" marL="0">
              <a:buNone/>
            </a:pPr>
            <a:r>
              <a:rPr/>
              <a:t>Also, when you download reference genomes they are delivered in this format.</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How are these files generated?</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Some older NGS sequencers report sequences in this format. Sanger sequencing also delivers in this format.</a:t>
            </a:r>
          </a:p>
          <a:p>
            <a:pPr lvl="0"/>
            <a:r>
              <a:rPr/>
              <a:t>Most sequence databases store sequences in FastA format which is available for download.</a:t>
            </a:r>
          </a:p>
          <a:p>
            <a:pPr lvl="0"/>
            <a:r>
              <a:rPr/>
              <a:t>FastA can also generated from a FastQ file.</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FastQ Format</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r>
              <a:rPr/>
              <a:t>The official documentation for FastQ format can be found </a:t>
            </a:r>
            <a:r>
              <a:rPr>
                <a:hlinkClick r:id="rId2"/>
              </a:rPr>
              <a:t>here</a:t>
            </a:r>
            <a:r>
              <a:rPr/>
              <a:t>.</a:t>
            </a:r>
          </a:p>
          <a:p>
            <a:pPr lvl="0"/>
            <a:r>
              <a:rPr/>
              <a:t>Most widely used format in sequence analysis</a:t>
            </a:r>
          </a:p>
          <a:p>
            <a:pPr lvl="0"/>
            <a:r>
              <a:rPr/>
              <a:t>Generally delivered from a sequencer.</a:t>
            </a:r>
          </a:p>
          <a:p>
            <a:pPr lvl="0"/>
            <a:r>
              <a:rPr/>
              <a:t>Many analysis tools require this format.</a:t>
            </a:r>
          </a:p>
          <a:p>
            <a:pPr lvl="0" indent="0" marL="0">
              <a:buNone/>
            </a:pPr>
            <a:r>
              <a:rPr/>
              <a:t>Similar to fasta though there are differences in syntax as well as integration of quality scores. Each sequence requires at least 4 lines:</a:t>
            </a:r>
          </a:p>
          <a:p>
            <a:pPr lvl="0" indent="-457200" marL="457200">
              <a:buAutoNum type="arabicPeriod"/>
            </a:pPr>
            <a:r>
              <a:rPr/>
              <a:t>The first line is the sequence header which starts with an ‘@’ (not a ‘&gt;’!).</a:t>
            </a:r>
          </a:p>
          <a:p>
            <a:pPr lvl="1"/>
            <a:r>
              <a:rPr/>
              <a:t>Everything from the leading ‘@’ to the first whitespace character is considered the sequence identifier.</a:t>
            </a:r>
          </a:p>
          <a:p>
            <a:pPr lvl="1"/>
            <a:r>
              <a:rPr/>
              <a:t>Everything after the first space is considered the sequence description</a:t>
            </a:r>
          </a:p>
          <a:p>
            <a:pPr lvl="0" indent="-457200" marL="457200">
              <a:buAutoNum type="arabicPeriod"/>
            </a:pPr>
            <a:r>
              <a:rPr/>
              <a:t>The second line is the sequence.</a:t>
            </a:r>
          </a:p>
          <a:p>
            <a:pPr lvl="0" indent="-457200" marL="457200">
              <a:buAutoNum type="arabicPeriod"/>
            </a:pPr>
            <a:r>
              <a:rPr/>
              <a:t>The third line starts with ‘+’ and can have the same sequence identifier appended (but usually doesn’t anymore).</a:t>
            </a:r>
          </a:p>
          <a:p>
            <a:pPr lvl="0" indent="-457200" marL="457200">
              <a:buAutoNum type="arabicPeriod"/>
            </a:pPr>
            <a:r>
              <a:rPr/>
              <a:t>The fourth line are the quality scores</a:t>
            </a:r>
          </a:p>
          <a:p>
            <a:pPr lvl="0" indent="0" marL="0">
              <a:buNone/>
            </a:pPr>
            <a:r>
              <a:rPr/>
              <a:t>The FastQ sequence identifier generally adheres to a particular format, all of which is information related to the sequencer and its position on the flowcell. The sequence description also follows a particular format and holds information regarding sample information.</a:t>
            </a:r>
          </a:p>
        </p:txBody>
      </p:sp>
      <p:pic>
        <p:nvPicPr>
          <p:cNvPr descr="images/fastq.png" id="0" name="Picture 1"/>
          <p:cNvPicPr>
            <a:picLocks noGrp="1" noChangeAspect="1"/>
          </p:cNvPicPr>
          <p:nvPr/>
        </p:nvPicPr>
        <p:blipFill>
          <a:blip r:embed="rId3"/>
          <a:stretch>
            <a:fillRect/>
          </a:stretch>
        </p:blipFill>
        <p:spPr bwMode="auto">
          <a:xfrm>
            <a:off x="3568700" y="647700"/>
            <a:ext cx="5105400" cy="35052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What software use FastQ?</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Nearly everything works with this format. Some common examples are:</a:t>
            </a:r>
          </a:p>
          <a:p>
            <a:pPr lvl="0"/>
            <a:r>
              <a:rPr/>
              <a:t>Aligners</a:t>
            </a:r>
          </a:p>
          <a:p>
            <a:pPr lvl="1"/>
            <a:r>
              <a:rPr/>
              <a:t>Bowtie, Tophat2</a:t>
            </a:r>
          </a:p>
          <a:p>
            <a:pPr lvl="0"/>
            <a:r>
              <a:rPr/>
              <a:t>Assemblers</a:t>
            </a:r>
          </a:p>
          <a:p>
            <a:pPr lvl="1"/>
            <a:r>
              <a:rPr/>
              <a:t>Velvet, Spades</a:t>
            </a:r>
          </a:p>
          <a:p>
            <a:pPr lvl="0"/>
            <a:r>
              <a:rPr/>
              <a:t>QC tools</a:t>
            </a:r>
          </a:p>
          <a:p>
            <a:pPr lvl="1"/>
            <a:r>
              <a:rPr/>
              <a:t>Trimmomatic, FastQC</a:t>
            </a:r>
          </a:p>
          <a:p>
            <a:pPr lvl="0" indent="0" marL="0">
              <a:buNone/>
            </a:pPr>
            <a:r>
              <a:rPr/>
              <a:t>I think it’s a shorter list to tell you what does not work with FastQ files. Please note that there are tools available to convert FastQ to FastA in the event that FastQ is incompatible with the tool you’re using:</a:t>
            </a:r>
          </a:p>
          <a:p>
            <a:pPr lvl="0"/>
            <a:r>
              <a:rPr/>
              <a:t>Blast</a:t>
            </a:r>
          </a:p>
          <a:p>
            <a:pPr lvl="0"/>
            <a:r>
              <a:rPr/>
              <a:t>Multiple Sequence Aligners</a:t>
            </a:r>
          </a:p>
          <a:p>
            <a:pPr lvl="0"/>
            <a:r>
              <a:rPr/>
              <a:t>Any reference sequence</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How are these files generated?</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Sequencers generate this format by default.</a:t>
            </a:r>
          </a:p>
          <a:p>
            <a:pPr lvl="0"/>
            <a:r>
              <a:rPr/>
              <a:t>This can also be generated from a few different file formats (BAM, SFF, HDF5), though they all were some form of FastQ at some point.</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NGS Sequencing Technology and File Formats</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Quality Scores</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An in depth writeup about quality scores can be found </a:t>
            </a:r>
            <a:r>
              <a:rPr>
                <a:hlinkClick r:id="rId2"/>
              </a:rPr>
              <a:t>here</a:t>
            </a:r>
            <a:r>
              <a:rPr/>
              <a:t>.</a:t>
            </a:r>
          </a:p>
          <a:p>
            <a:pPr lvl="0" indent="0" marL="0">
              <a:buNone/>
            </a:pPr>
            <a:r>
              <a:rPr/>
              <a:t>Quality scores are a way to assign confidence to a particular base within a read. Some sequencers have their own proprietary quality encoding but most have adopted Phred-33 encoding. Each quality score represents the probability of an incorrect basecall at that position.</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Phred Quality Score Encoding</a:t>
            </a:r>
          </a:p>
        </p:txBody>
      </p:sp>
      <p:sp>
        <p:nvSpPr>
          <p:cNvPr id="3" name="Content Placeholder 2"/>
          <p:cNvSpPr>
            <a:spLocks noGrp="1"/>
          </p:cNvSpPr>
          <p:nvPr>
            <p:ph idx="1"/>
          </p:nvPr>
        </p:nvSpPr>
        <p:spPr/>
        <p:txBody>
          <a:bodyPr/>
          <a:lstStyle/>
          <a:p>
            <a:pPr lvl="0" indent="0" marL="0">
              <a:buNone/>
            </a:pPr>
            <a:r>
              <a:rPr/>
              <a:t>Quality scores started as numbers (0-40) but have since changed to an ASCII encoding to reduce file size and make working with this format a bit easier, however they still hold the same information. ASCII codes are assigned based on the formula found below. This table can serve as a lookup as you progress through your analysis.</a:t>
            </a:r>
          </a:p>
          <a:p>
            <a:pPr lvl="0" indent="0" marL="0">
              <a:buNone/>
            </a:pPr>
            <a:r>
              <a:rPr b="1"/>
              <a:t>Note that Phred-64 was only ever used by Illumina and is not deprecated.</a:t>
            </a:r>
          </a:p>
          <a:p>
            <a:pPr lvl="0" indent="0" marL="0">
              <a:buNone/>
            </a:pPr>
            <a:r>
              <a:rPr/>
              <a:t>IMAGE: phred score</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Quality Score Interpretation</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Once you know what each quality score represents you can then use this chart to understand the confidence in a particular base.</a:t>
            </a:r>
          </a:p>
          <a:p>
            <a:pPr lvl="0" indent="0" marL="0">
              <a:buNone/>
            </a:pPr>
            <a:r>
              <a:rPr/>
              <a:t>image: quality interpretation</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What are Quality Scores Good for?</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As we mentioned earlier, many programs require the FastQ format, implying that they will use the quality score in a particular part of the analysis. Common uses are to filter bases or entire reads if a particular quality threshold isn’t met. An example of a threshold is the mean quality score for the read. That is: what’s the average score of all bases for an individual read? If the average Phred quality score is 10, what does that mean? Is this good enough to do SNP analysis?</a:t>
            </a:r>
          </a:p>
          <a:p>
            <a:pPr lvl="0" indent="0" marL="0">
              <a:buNone/>
            </a:pPr>
            <a:r>
              <a:rPr/>
              <a:t>image</a:t>
            </a:r>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What Software use Quality Scores?</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Provide evidence that the sequence, alignment, assembly, SNP are in fact real and not due to a problem in generating the sequences.</a:t>
            </a:r>
          </a:p>
          <a:p>
            <a:pPr lvl="0"/>
            <a:r>
              <a:rPr/>
              <a:t>Almost every QC software package use these.</a:t>
            </a:r>
          </a:p>
          <a:p>
            <a:pPr lvl="0"/>
            <a:r>
              <a:rPr/>
              <a:t>Variant detection/SNP calling algorithms</a:t>
            </a:r>
          </a:p>
          <a:p>
            <a:pPr lvl="0"/>
            <a:r>
              <a:rPr/>
              <a:t>Assemblers</a:t>
            </a:r>
          </a:p>
          <a:p>
            <a:pPr lvl="0"/>
            <a:r>
              <a:rPr/>
              <a:t>Aligners</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SAM/BAM/CRAM Format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There are a variety different sequencing technologies as well as file formats used in sequence analysis.</a:t>
            </a:r>
          </a:p>
          <a:p>
            <a:pPr lvl="0"/>
            <a:r>
              <a:rPr/>
              <a:t>Describe how next-generation sequencing works</a:t>
            </a:r>
          </a:p>
          <a:p>
            <a:pPr lvl="0"/>
            <a:r>
              <a:rPr/>
              <a:t>Most common File formats including those generated by the sequencer and analysis programs.</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The official SAM documentation can be found </a:t>
            </a:r>
            <a:r>
              <a:rPr>
                <a:hlinkClick r:id="rId2"/>
              </a:rPr>
              <a:t>here</a:t>
            </a:r>
            <a:r>
              <a:rPr/>
              <a:t>.</a:t>
            </a:r>
          </a:p>
          <a:p>
            <a:pPr lvl="0" indent="0" marL="0">
              <a:buNone/>
            </a:pPr>
            <a:r>
              <a:rPr/>
              <a:t>These formats were introduced to standardize how alignments are reported. Initially there were many different formats, most of them proprietary, which were space inefficient and either held too much or too little information. The first of these to be introduced was Sequence Alignment Map (SAM). With this format not only is the alignment retained but the associated quality scores (both mapping and base quality), the original read itself, paired-end information, sample information, and many more features.</a:t>
            </a:r>
          </a:p>
        </p:txBody>
      </p:sp>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SAM Format</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Most basic, human readable format of the three. Generated by almost every alignment algorithm that exists. Consists of a header, a row for every read 11 tab-delimited fields describing that read.</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SAM Header</a:t>
            </a:r>
          </a:p>
        </p:txBody>
      </p:sp>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The header varies in size but adheres to a particular format depending on what information you decide to add. Some example information that can be entered into the header is: command that generated the SAM file, SAM format version, sequencer name and version. The full list of available header fields can be found below.</a:t>
            </a:r>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BAM Format</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This is the same format except that it encoded in binary which means that it is significantly smaller than the SAM files and significantly faster to read, though it is not human legible and needs to be converted to another format (i.e. SAM) in order to make sense to us.</a:t>
            </a:r>
          </a:p>
          <a:p>
            <a:pPr lvl="0" indent="0" marL="0">
              <a:buNone/>
            </a:pPr>
            <a:r>
              <a:rPr/>
              <a:t>Some special tools are needed in order to make sense of BAM, such as </a:t>
            </a:r>
            <a:r>
              <a:rPr>
                <a:hlinkClick r:id="rId2"/>
              </a:rPr>
              <a:t>Samtools</a:t>
            </a:r>
            <a:r>
              <a:rPr/>
              <a:t>, </a:t>
            </a:r>
            <a:r>
              <a:rPr>
                <a:hlinkClick r:id="rId3"/>
              </a:rPr>
              <a:t>Picard Tools</a:t>
            </a:r>
            <a:r>
              <a:rPr/>
              <a:t>, and </a:t>
            </a:r>
            <a:r>
              <a:rPr>
                <a:hlinkClick r:id="rId4"/>
              </a:rPr>
              <a:t>IGV</a:t>
            </a:r>
            <a:r>
              <a:rPr/>
              <a:t> which will be discussed in some of the latter sections.</a:t>
            </a:r>
          </a:p>
        </p:txBody>
      </p:sp>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CRAM Format</a:t>
            </a:r>
          </a:p>
        </p:txBody>
      </p:sp>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This is a relatively new format that is very similar to BAM as it also retains the same information as SAM and is compressed, but it is much smarter in the way that it stores the information. It’s very interesting and up and coming but is a bit beyond the scope of this course. However, if you’re up for it you can read about it </a:t>
            </a:r>
            <a:r>
              <a:rPr>
                <a:hlinkClick r:id="rId2"/>
              </a:rPr>
              <a:t>here</a:t>
            </a:r>
            <a:r>
              <a:rPr/>
              <a:t>.</a:t>
            </a:r>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What software use these files?</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Definitions</a:t>
            </a:r>
          </a:p>
        </p:txBody>
      </p:sp>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Alignment algorithms</a:t>
            </a:r>
          </a:p>
          <a:p>
            <a:pPr lvl="0"/>
            <a:r>
              <a:rPr/>
              <a:t>Some assemblers</a:t>
            </a:r>
          </a:p>
          <a:p>
            <a:pPr lvl="0"/>
            <a:r>
              <a:rPr/>
              <a:t>CRAM/unaligned Bam (uBAM) can be a source of data delivery in some institutions: this cuts down significantly on storage space and transfer speed.</a:t>
            </a:r>
          </a:p>
          <a:p>
            <a:pPr lvl="0"/>
            <a:r>
              <a:rPr/>
              <a:t>Alignment viewers</a:t>
            </a:r>
          </a:p>
          <a:p>
            <a:pPr lvl="0"/>
            <a:r>
              <a:rPr/>
              <a:t>Variant detection algorithms</a:t>
            </a:r>
          </a:p>
        </p:txBody>
      </p:sp>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How are these files generated?</a:t>
            </a:r>
          </a:p>
        </p:txBody>
      </p:sp>
    </p:spTree>
  </p:cSl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This is output from aligners and assemblers This can also be used to deliver raw data</a:t>
            </a:r>
          </a:p>
        </p:txBody>
      </p:sp>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BED Format</a:t>
            </a:r>
          </a:p>
        </p:txBody>
      </p:sp>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The official documentation for BED format can be found </a:t>
            </a:r>
            <a:r>
              <a:rPr>
                <a:hlinkClick r:id="rId2"/>
              </a:rPr>
              <a:t>here</a:t>
            </a:r>
            <a:r>
              <a:rPr/>
              <a:t>.</a:t>
            </a:r>
          </a:p>
          <a:p>
            <a:pPr lvl="0" indent="0" marL="0">
              <a:buNone/>
            </a:pPr>
            <a:r>
              <a:rPr/>
              <a:t>BED format is a simple way to define basic sequence features to a sequence. It consists of one line per feature, each containing 3-12 columns of data, plus optional track definition lines. These are generally used for user defined sequence features as well as graphical representations of features.</a:t>
            </a:r>
          </a:p>
          <a:p>
            <a:pPr lvl="0" indent="0" marL="0">
              <a:buNone/>
            </a:pPr>
            <a:r>
              <a:rPr/>
              <a:t>Here are some links to the formal definitions of each field.</a:t>
            </a:r>
          </a:p>
          <a:p>
            <a:pPr lvl="0"/>
            <a:r>
              <a:rPr/>
              <a:t>Required fields</a:t>
            </a:r>
          </a:p>
          <a:p>
            <a:pPr lvl="0"/>
            <a:r>
              <a:rPr/>
              <a:t>Optional fields</a:t>
            </a:r>
          </a:p>
          <a:p>
            <a:pPr lvl="0"/>
            <a:r>
              <a:rPr/>
              <a:t>Track lines</a:t>
            </a:r>
          </a:p>
          <a:p>
            <a:pPr lvl="0"/>
            <a:r>
              <a:rPr/>
              <a:t>BedGraph format</a:t>
            </a:r>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Required fields</a:t>
            </a:r>
          </a:p>
        </p:txBody>
      </p:sp>
    </p:spTree>
  </p:cSl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The first three fields in each feature line are required:</a:t>
                </a:r>
              </a:p>
              <a:p>
                <a:pPr lvl="0" indent="-457200" marL="457200">
                  <a:buAutoNum type="arabicPeriod"/>
                </a:pPr>
                <a:r>
                  <a:rPr/>
                  <a:t>Chromosome Name</a:t>
                </a:r>
              </a:p>
              <a:p>
                <a:pPr lvl="1"/>
                <a:r>
                  <a:rPr/>
                  <a:t>Name of the chromosome or scaffold. Any valid seq_region_name can be used, and chromosome names can be given with or without the ‘chr’ prefix.</a:t>
                </a:r>
              </a:p>
              <a:p>
                <a:pPr lvl="0" indent="-457200" marL="457200">
                  <a:buAutoNum type="arabicPeriod"/>
                </a:pPr>
                <a:r>
                  <a:rPr/>
                  <a:t>Chromosome Start</a:t>
                </a:r>
              </a:p>
              <a:p>
                <a:pPr lvl="1"/>
                <a:r>
                  <a:rPr/>
                  <a:t>Start position of the feature in standard chromosomal coordinates </a:t>
                </a:r>
                <a14:m>
                  <m:oMath xmlns:m="http://schemas.openxmlformats.org/officeDocument/2006/math">
                    <m:r>
                      <m:t>i</m:t>
                    </m:r>
                    <m:r>
                      <m:rPr>
                        <m:sty m:val="p"/>
                      </m:rPr>
                      <m:t>.</m:t>
                    </m:r>
                    <m:r>
                      <m:t>e</m:t>
                    </m:r>
                    <m:r>
                      <m:rPr>
                        <m:sty m:val="p"/>
                      </m:rPr>
                      <m:t>.</m:t>
                    </m:r>
                    <m:r>
                      <m:t>f</m:t>
                    </m:r>
                    <m:r>
                      <m:t>i</m:t>
                    </m:r>
                    <m:r>
                      <m:t>r</m:t>
                    </m:r>
                    <m:r>
                      <m:t>s</m:t>
                    </m:r>
                    <m:r>
                      <m:t>t</m:t>
                    </m:r>
                    <m:r>
                      <m:t>b</m:t>
                    </m:r>
                    <m:r>
                      <m:t>a</m:t>
                    </m:r>
                    <m:r>
                      <m:t>s</m:t>
                    </m:r>
                    <m:r>
                      <m:t>e</m:t>
                    </m:r>
                    <m:r>
                      <m:t>i</m:t>
                    </m:r>
                    <m:r>
                      <m:t>s</m:t>
                    </m:r>
                    <m:r>
                      <m:t>0</m:t>
                    </m:r>
                  </m:oMath>
                </a14:m>
                <a:r>
                  <a:rPr/>
                  <a:t>.</a:t>
                </a:r>
              </a:p>
              <a:p>
                <a:pPr lvl="0" indent="-457200" marL="457200">
                  <a:buAutoNum type="arabicPeriod"/>
                </a:pPr>
                <a:r>
                  <a:rPr/>
                  <a:t>Chromosome End</a:t>
                </a:r>
              </a:p>
              <a:p>
                <a:pPr lvl="1"/>
                <a:r>
                  <a:rPr/>
                  <a:t>End position of the feature in standard chromosomal coordinates</a:t>
                </a:r>
              </a:p>
              <a:p>
                <a:pPr lvl="0" indent="0">
                  <a:buNone/>
                </a:pPr>
                <a:r>
                  <a:rPr>
                    <a:latin typeface="Courier"/>
                  </a:rPr>
                  <a:t>chr1 213941196 213942363</a:t>
                </a:r>
                <a:br/>
                <a:r>
                  <a:rPr>
                    <a:latin typeface="Courier"/>
                  </a:rPr>
                  <a:t>chr1 213942363 213943530</a:t>
                </a:r>
                <a:br/>
                <a:r>
                  <a:rPr>
                    <a:latin typeface="Courier"/>
                  </a:rPr>
                  <a:t>chr1 213943530 213944697</a:t>
                </a:r>
                <a:br/>
                <a:r>
                  <a:rPr>
                    <a:latin typeface="Courier"/>
                  </a:rPr>
                  <a:t>chr2 158364697 158365864</a:t>
                </a:r>
                <a:br/>
                <a:r>
                  <a:rPr>
                    <a:latin typeface="Courier"/>
                  </a:rPr>
                  <a:t>chr2 158365864 158367031</a:t>
                </a:r>
                <a:br/>
                <a:r>
                  <a:rPr>
                    <a:latin typeface="Courier"/>
                  </a:rPr>
                  <a:t>chr3 127477031 127478198</a:t>
                </a:r>
                <a:br/>
                <a:r>
                  <a:rPr>
                    <a:latin typeface="Courier"/>
                  </a:rPr>
                  <a:t>chr3 127478198 127479365</a:t>
                </a:r>
                <a:br/>
                <a:r>
                  <a:rPr>
                    <a:latin typeface="Courier"/>
                  </a:rPr>
                  <a:t>chr3 127479365 127480532</a:t>
                </a:r>
                <a:br/>
                <a:r>
                  <a:rPr>
                    <a:latin typeface="Courier"/>
                  </a:rPr>
                  <a:t>chr3 127480532 127481699</a:t>
                </a:r>
              </a:p>
            </p:txBody>
          </p:sp>
        </mc:Choice>
      </mc:AlternateContent>
    </p:spTree>
  </p:cSl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Optional fields</a:t>
            </a:r>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Nine additional fields are optional. Note that columns cannot be empty – lower-numbered fields must always be populated if higher-numbered ones are used.</a:t>
                </a:r>
              </a:p>
              <a:p>
                <a:pPr lvl="0" indent="-457200" marL="457200">
                  <a:buAutoNum type="arabicPeriod"/>
                </a:pPr>
                <a:r>
                  <a:rPr/>
                  <a:t>Name Label to be displayed under the feature, if turned on in “Configure this page”.</a:t>
                </a:r>
              </a:p>
              <a:p>
                <a:pPr lvl="0" indent="-457200" marL="457200">
                  <a:buAutoNum type="arabicPeriod"/>
                </a:pPr>
                <a:r>
                  <a:rPr/>
                  <a:t>Score A score between 0 and 1000. See </a:t>
                </a:r>
                <a:r>
                  <a:rPr>
                    <a:hlinkClick r:id="rId2"/>
                  </a:rPr>
                  <a:t>track lines</a:t>
                </a:r>
                <a:r>
                  <a:rPr/>
                  <a:t> , below, for ways to configure the display style of scored data.</a:t>
                </a:r>
              </a:p>
              <a:p>
                <a:pPr lvl="0" indent="-457200" marL="457200">
                  <a:buAutoNum type="arabicPeriod"/>
                </a:pPr>
                <a:r>
                  <a:rPr/>
                  <a:t>Strand defined as + </a:t>
                </a:r>
                <a14:m>
                  <m:oMath xmlns:m="http://schemas.openxmlformats.org/officeDocument/2006/math">
                    <m:r>
                      <m:t>f</m:t>
                    </m:r>
                    <m:r>
                      <m:t>o</m:t>
                    </m:r>
                    <m:r>
                      <m:t>r</m:t>
                    </m:r>
                    <m:r>
                      <m:t>w</m:t>
                    </m:r>
                    <m:r>
                      <m:t>a</m:t>
                    </m:r>
                    <m:r>
                      <m:t>r</m:t>
                    </m:r>
                    <m:r>
                      <m:t>d</m:t>
                    </m:r>
                  </m:oMath>
                </a14:m>
                <a:r>
                  <a:rPr/>
                  <a:t> or – </a:t>
                </a:r>
                <a14:m>
                  <m:oMath xmlns:m="http://schemas.openxmlformats.org/officeDocument/2006/math">
                    <m:r>
                      <m:t>r</m:t>
                    </m:r>
                    <m:r>
                      <m:t>e</m:t>
                    </m:r>
                    <m:r>
                      <m:t>v</m:t>
                    </m:r>
                    <m:r>
                      <m:t>e</m:t>
                    </m:r>
                    <m:r>
                      <m:t>r</m:t>
                    </m:r>
                    <m:r>
                      <m:t>s</m:t>
                    </m:r>
                    <m:r>
                      <m:t>e</m:t>
                    </m:r>
                  </m:oMath>
                </a14:m>
                <a:r>
                  <a:rPr/>
                  <a:t>.</a:t>
                </a:r>
              </a:p>
              <a:p>
                <a:pPr lvl="0" indent="-457200" marL="457200">
                  <a:buAutoNum type="arabicPeriod"/>
                </a:pPr>
                <a:r>
                  <a:rPr/>
                  <a:t>thickStart coordinate at which to start drawing the feature as a solid rectangle</a:t>
                </a:r>
              </a:p>
              <a:p>
                <a:pPr lvl="0" indent="-457200" marL="457200">
                  <a:buAutoNum type="arabicPeriod"/>
                </a:pPr>
                <a:r>
                  <a:rPr/>
                  <a:t>thickEnd c oordinate at which to stop drawing the feature as a solid rectangle</a:t>
                </a:r>
              </a:p>
              <a:p>
                <a:pPr lvl="0" indent="-457200" marL="457200">
                  <a:buAutoNum type="arabicPeriod"/>
                </a:pPr>
                <a:r>
                  <a:rPr/>
                  <a:t>itemRgb an RGB colour value </a:t>
                </a:r>
                <a14:m>
                  <m:oMath xmlns:m="http://schemas.openxmlformats.org/officeDocument/2006/math">
                    <m:r>
                      <m:t>e</m:t>
                    </m:r>
                    <m:r>
                      <m:rPr>
                        <m:sty m:val="p"/>
                      </m:rPr>
                      <m:t>.</m:t>
                    </m:r>
                    <m:r>
                      <m:t>g</m:t>
                    </m:r>
                    <m:r>
                      <m:rPr>
                        <m:sty m:val="p"/>
                      </m:rPr>
                      <m:t>.</m:t>
                    </m:r>
                    <m:r>
                      <m:t>0</m:t>
                    </m:r>
                    <m:r>
                      <m:rPr>
                        <m:sty m:val="p"/>
                      </m:rPr>
                      <m:t>,</m:t>
                    </m:r>
                    <m:r>
                      <m:t>0</m:t>
                    </m:r>
                    <m:r>
                      <m:rPr>
                        <m:sty m:val="p"/>
                      </m:rPr>
                      <m:t>,</m:t>
                    </m:r>
                    <m:r>
                      <m:t>255</m:t>
                    </m:r>
                  </m:oMath>
                </a14:m>
                <a:r>
                  <a:rPr/>
                  <a:t>. Only used if there is a track line with the value of itemRgb set to “on” </a:t>
                </a:r>
                <a14:m>
                  <m:oMath xmlns:m="http://schemas.openxmlformats.org/officeDocument/2006/math">
                    <m:r>
                      <m:t>c</m:t>
                    </m:r>
                    <m:r>
                      <m:t>a</m:t>
                    </m:r>
                    <m:r>
                      <m:t>s</m:t>
                    </m:r>
                    <m:r>
                      <m:t>e</m:t>
                    </m:r>
                    <m:r>
                      <m:rPr>
                        <m:sty m:val="p"/>
                      </m:rPr>
                      <m:t>−</m:t>
                    </m:r>
                    <m:r>
                      <m:t>i</m:t>
                    </m:r>
                    <m:r>
                      <m:t>n</m:t>
                    </m:r>
                    <m:r>
                      <m:t>s</m:t>
                    </m:r>
                    <m:r>
                      <m:t>e</m:t>
                    </m:r>
                    <m:r>
                      <m:t>n</m:t>
                    </m:r>
                    <m:r>
                      <m:t>s</m:t>
                    </m:r>
                    <m:r>
                      <m:t>i</m:t>
                    </m:r>
                    <m:r>
                      <m:t>t</m:t>
                    </m:r>
                    <m:r>
                      <m:t>i</m:t>
                    </m:r>
                    <m:r>
                      <m:t>v</m:t>
                    </m:r>
                    <m:r>
                      <m:t>e</m:t>
                    </m:r>
                  </m:oMath>
                </a14:m>
                <a:r>
                  <a:rPr/>
                  <a:t>.</a:t>
                </a:r>
              </a:p>
              <a:p>
                <a:pPr lvl="0" indent="-457200" marL="457200">
                  <a:buAutoNum type="arabicPeriod"/>
                </a:pPr>
                <a:r>
                  <a:rPr/>
                  <a:t>blockCount the number of sub-elements </a:t>
                </a:r>
                <a14:m>
                  <m:oMath xmlns:m="http://schemas.openxmlformats.org/officeDocument/2006/math">
                    <m:r>
                      <m:t>e</m:t>
                    </m:r>
                    <m:r>
                      <m:rPr>
                        <m:sty m:val="p"/>
                      </m:rPr>
                      <m:t>.</m:t>
                    </m:r>
                    <m:r>
                      <m:t>g</m:t>
                    </m:r>
                    <m:r>
                      <m:rPr>
                        <m:sty m:val="p"/>
                      </m:rPr>
                      <m:t>.</m:t>
                    </m:r>
                    <m:r>
                      <m:t>e</m:t>
                    </m:r>
                    <m:r>
                      <m:t>x</m:t>
                    </m:r>
                    <m:r>
                      <m:t>o</m:t>
                    </m:r>
                    <m:r>
                      <m:t>n</m:t>
                    </m:r>
                    <m:r>
                      <m:t>s</m:t>
                    </m:r>
                  </m:oMath>
                </a14:m>
                <a:r>
                  <a:rPr/>
                  <a:t> within the feature</a:t>
                </a:r>
              </a:p>
              <a:p>
                <a:pPr lvl="0" indent="-457200" marL="457200">
                  <a:buAutoNum type="arabicPeriod"/>
                </a:pPr>
                <a:r>
                  <a:rPr/>
                  <a:t>blockSizes the size of these sub-elements</a:t>
                </a:r>
              </a:p>
              <a:p>
                <a:pPr lvl="0" indent="-457200" marL="457200">
                  <a:buAutoNum type="arabicPeriod"/>
                </a:pPr>
                <a:r>
                  <a:rPr/>
                  <a:t>blockStarts the start coordinate of each sub-element</a:t>
                </a:r>
              </a:p>
              <a:p>
                <a:pPr lvl="0" indent="0">
                  <a:buNone/>
                </a:pPr>
                <a:r>
                  <a:rPr>
                    <a:latin typeface="Courier"/>
                  </a:rPr>
                  <a:t>chr7 127471196 127472363 Pos1 0 + 127471196 127472363 255,0,0</a:t>
                </a:r>
                <a:br/>
                <a:r>
                  <a:rPr>
                    <a:latin typeface="Courier"/>
                  </a:rPr>
                  <a:t>chr7 127472363 127473530 Pos2 0 + 127472363 127473530 255,0,0</a:t>
                </a:r>
                <a:br/>
                <a:r>
                  <a:rPr>
                    <a:latin typeface="Courier"/>
                  </a:rPr>
                  <a:t>chr7 127473530 127474697 Pos3 0 + 127473530 127474697 255,0,0</a:t>
                </a:r>
                <a:br/>
                <a:r>
                  <a:rPr>
                    <a:latin typeface="Courier"/>
                  </a:rPr>
                  <a:t>chr7 127474697 127475864 Pos4 0 + 127474697 127475864 255,0,0</a:t>
                </a:r>
                <a:br/>
                <a:r>
                  <a:rPr>
                    <a:latin typeface="Courier"/>
                  </a:rPr>
                  <a:t>chr7 127475864 127477031 Neg1 0 </a:t>
                </a:r>
                <a:r>
                  <a:rPr>
                    <a:solidFill>
                      <a:srgbClr val="7D9029"/>
                    </a:solidFill>
                    <a:latin typeface="Courier"/>
                  </a:rPr>
                  <a:t>-</a:t>
                </a:r>
                <a:r>
                  <a:rPr>
                    <a:latin typeface="Courier"/>
                  </a:rPr>
                  <a:t> 127475864 127477031 0,0,255</a:t>
                </a:r>
                <a:br/>
                <a:r>
                  <a:rPr>
                    <a:latin typeface="Courier"/>
                  </a:rPr>
                  <a:t>chr7 127477031 127478198 Neg2 0 </a:t>
                </a:r>
                <a:r>
                  <a:rPr>
                    <a:solidFill>
                      <a:srgbClr val="7D9029"/>
                    </a:solidFill>
                    <a:latin typeface="Courier"/>
                  </a:rPr>
                  <a:t>-</a:t>
                </a:r>
                <a:r>
                  <a:rPr>
                    <a:latin typeface="Courier"/>
                  </a:rPr>
                  <a:t> 127477031 127478198 0,0,255</a:t>
                </a:r>
                <a:br/>
                <a:r>
                  <a:rPr>
                    <a:latin typeface="Courier"/>
                  </a:rPr>
                  <a:t>chr7 127478198 127479365 Neg3 0 </a:t>
                </a:r>
                <a:r>
                  <a:rPr>
                    <a:solidFill>
                      <a:srgbClr val="7D9029"/>
                    </a:solidFill>
                    <a:latin typeface="Courier"/>
                  </a:rPr>
                  <a:t>-</a:t>
                </a:r>
                <a:r>
                  <a:rPr>
                    <a:latin typeface="Courier"/>
                  </a:rPr>
                  <a:t> 127478198 127479365 0,0,255</a:t>
                </a:r>
                <a:br/>
                <a:r>
                  <a:rPr>
                    <a:latin typeface="Courier"/>
                  </a:rPr>
                  <a:t>chr7 127479365 127480532 Pos5 0 + 127479365 127480532 255,0,0</a:t>
                </a:r>
                <a:br/>
                <a:r>
                  <a:rPr>
                    <a:latin typeface="Courier"/>
                  </a:rPr>
                  <a:t>chr7 127480532 127481699 Neg4 0 </a:t>
                </a:r>
                <a:r>
                  <a:rPr>
                    <a:solidFill>
                      <a:srgbClr val="7D9029"/>
                    </a:solidFill>
                    <a:latin typeface="Courier"/>
                  </a:rPr>
                  <a:t>-</a:t>
                </a:r>
                <a:r>
                  <a:rPr>
                    <a:latin typeface="Courier"/>
                  </a:rPr>
                  <a:t> 127480532 127481699 0,0,255</a:t>
                </a:r>
              </a:p>
            </p:txBody>
          </p:sp>
        </mc:Choice>
      </mc:AlternateContent>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Track lines</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Read: a single sequence produced from a sequencer.</a:t>
            </a:r>
          </a:p>
          <a:p>
            <a:pPr lvl="0"/>
            <a:r>
              <a:rPr/>
              <a:t>Library: a collection of DNA fragments that have been prepared for sequencing.</a:t>
            </a:r>
          </a:p>
          <a:p>
            <a:pPr lvl="0"/>
            <a:r>
              <a:rPr/>
              <a:t>Flowcell: a chip on which DNA is loaded and provided to the sequencer.</a:t>
            </a:r>
          </a:p>
          <a:p>
            <a:pPr lvl="0"/>
            <a:r>
              <a:rPr/>
              <a:t>Lane: one portion of a flowcell. Usually used for technical replicates or different samples.</a:t>
            </a:r>
          </a:p>
          <a:p>
            <a:pPr lvl="0"/>
            <a:r>
              <a:rPr/>
              <a:t>Run: an entire sequencing reaction from start to finish.</a:t>
            </a:r>
          </a:p>
        </p:txBody>
      </p:sp>
    </p:spTree>
  </p:cSl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Track definition lines can be used to configure the display further, e.g. by grouping features into separate tracks. Track lines should be placed at the beginning of the list of features they are to affect.</a:t>
            </a:r>
          </a:p>
          <a:p>
            <a:pPr lvl="0" indent="0" marL="0">
              <a:buNone/>
            </a:pPr>
            <a:r>
              <a:rPr/>
              <a:t>The track line consists of the word ‘track’ followed by space-separated key=value pairs – see the example below. Valid parameters used by Ensembl are:</a:t>
            </a:r>
          </a:p>
          <a:p>
            <a:pPr lvl="0" indent="0" marL="0">
              <a:buNone/>
            </a:pPr>
            <a:r>
              <a:rPr/>
              <a:t>name: unique name to identify this track when parsing the file description: Label to be displayed under the track in Region in Detail priority: integer defining the order in which to display tracks, if multiple tracks are defined. color: as RGB, hex or X11 named color useScore: a value from 1 to 4, which determines how scored data will be displayed. Additional parameters may be needed, as described below. tiling array (example file) colour gradient – defaults to Yellow-Green-Blue, with 20 colour grades. Optionally you can specify the colours for the gradient (cgColour1, cgColour2, cgColour3) as either RGB, hex or X11 colour names, and the number of colour grades (cgGrades). (example file) histogram (example file) wiggle plot (example file) itemRgb if set to ‘on’ (case-insensitive), the individual RGB values defined in tracks will be used.</a:t>
            </a:r>
          </a:p>
          <a:p>
            <a:pPr lvl="0" indent="0">
              <a:buNone/>
            </a:pPr>
            <a:r>
              <a:rPr>
                <a:latin typeface="Courier"/>
              </a:rPr>
              <a:t>track name=</a:t>
            </a:r>
            <a:r>
              <a:rPr>
                <a:solidFill>
                  <a:srgbClr val="4070A0"/>
                </a:solidFill>
                <a:latin typeface="Courier"/>
              </a:rPr>
              <a:t>"ItemRGBDemo"</a:t>
            </a:r>
            <a:r>
              <a:rPr>
                <a:latin typeface="Courier"/>
              </a:rPr>
              <a:t> description=</a:t>
            </a:r>
            <a:r>
              <a:rPr>
                <a:solidFill>
                  <a:srgbClr val="4070A0"/>
                </a:solidFill>
                <a:latin typeface="Courier"/>
              </a:rPr>
              <a:t>"Item RGB demonstration"</a:t>
            </a:r>
            <a:r>
              <a:rPr>
                <a:latin typeface="Courier"/>
              </a:rPr>
              <a:t> itemRgb=</a:t>
            </a:r>
            <a:r>
              <a:rPr>
                <a:solidFill>
                  <a:srgbClr val="4070A0"/>
                </a:solidFill>
                <a:latin typeface="Courier"/>
              </a:rPr>
              <a:t>"On"</a:t>
            </a:r>
            <a:br/>
            <a:r>
              <a:rPr>
                <a:latin typeface="Courier"/>
              </a:rPr>
              <a:t>chr7 127471196 127472363 Pos1 0 + 127471196 127472363 255,0,0</a:t>
            </a:r>
            <a:br/>
            <a:r>
              <a:rPr>
                <a:latin typeface="Courier"/>
              </a:rPr>
              <a:t>chr7 127472363 127473530 Pos2 0 + 127472363 127473530 255,0,0</a:t>
            </a:r>
            <a:br/>
            <a:r>
              <a:rPr>
                <a:latin typeface="Courier"/>
              </a:rPr>
              <a:t>chr7 127473530 127474697 Pos3 0 + 127473530 127474697 255,0,0</a:t>
            </a:r>
            <a:br/>
            <a:r>
              <a:rPr>
                <a:latin typeface="Courier"/>
              </a:rPr>
              <a:t>chr7 127474697 127475864 Pos4 0 + 127474697 127475864 255,0,0</a:t>
            </a:r>
            <a:br/>
            <a:r>
              <a:rPr>
                <a:latin typeface="Courier"/>
              </a:rPr>
              <a:t>chr7 127475864 127477031 Neg1 0 </a:t>
            </a:r>
            <a:r>
              <a:rPr>
                <a:solidFill>
                  <a:srgbClr val="7D9029"/>
                </a:solidFill>
                <a:latin typeface="Courier"/>
              </a:rPr>
              <a:t>-</a:t>
            </a:r>
            <a:r>
              <a:rPr>
                <a:latin typeface="Courier"/>
              </a:rPr>
              <a:t> 127475864 127477031 0,0,255</a:t>
            </a:r>
            <a:br/>
            <a:r>
              <a:rPr>
                <a:latin typeface="Courier"/>
              </a:rPr>
              <a:t>chr7 127477031 127478198 Neg2 0 </a:t>
            </a:r>
            <a:r>
              <a:rPr>
                <a:solidFill>
                  <a:srgbClr val="7D9029"/>
                </a:solidFill>
                <a:latin typeface="Courier"/>
              </a:rPr>
              <a:t>-</a:t>
            </a:r>
            <a:r>
              <a:rPr>
                <a:latin typeface="Courier"/>
              </a:rPr>
              <a:t> 127477031 127478198 0,0,255</a:t>
            </a:r>
            <a:br/>
            <a:r>
              <a:rPr>
                <a:latin typeface="Courier"/>
              </a:rPr>
              <a:t>chr7 127478198 127479365 Neg3 0 </a:t>
            </a:r>
            <a:r>
              <a:rPr>
                <a:solidFill>
                  <a:srgbClr val="7D9029"/>
                </a:solidFill>
                <a:latin typeface="Courier"/>
              </a:rPr>
              <a:t>-</a:t>
            </a:r>
            <a:r>
              <a:rPr>
                <a:latin typeface="Courier"/>
              </a:rPr>
              <a:t> 127478198 127479365 0,0,255</a:t>
            </a:r>
            <a:br/>
            <a:r>
              <a:rPr>
                <a:latin typeface="Courier"/>
              </a:rPr>
              <a:t>chr7 127479365 127480532 Pos5 0 + 127479365 127480532 255,0,0</a:t>
            </a:r>
            <a:br/>
            <a:r>
              <a:rPr>
                <a:latin typeface="Courier"/>
              </a:rPr>
              <a:t>chr7 127480532 127481699 Neg4 0 </a:t>
            </a:r>
            <a:r>
              <a:rPr>
                <a:solidFill>
                  <a:srgbClr val="7D9029"/>
                </a:solidFill>
                <a:latin typeface="Courier"/>
              </a:rPr>
              <a:t>-</a:t>
            </a:r>
            <a:r>
              <a:rPr>
                <a:latin typeface="Courier"/>
              </a:rPr>
              <a:t> 127480532 127481699 0,0,255</a:t>
            </a:r>
          </a:p>
        </p:txBody>
      </p:sp>
    </p:spTree>
  </p:cSl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BedGraph format</a:t>
            </a:r>
          </a:p>
        </p:txBody>
      </p:sp>
    </p:spTree>
  </p:cSl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BedGraph is a suitable format for moderate amounts of scored data. It is based on the BED format (see above) with the following differences:</a:t>
            </a:r>
          </a:p>
          <a:p>
            <a:pPr lvl="0" indent="0" marL="0">
              <a:buNone/>
            </a:pPr>
            <a:r>
              <a:rPr/>
              <a:t>The score is placed in column 4, not column 5 Track lines are compulsory, and must include type=bedGraph. Currently the only optional parameters supported by Ensembl are: * name * see above * description * see above * priority * see above * graphType * either ‘bar’ or ‘points’.</a:t>
            </a:r>
          </a:p>
          <a:p>
            <a:pPr lvl="0" indent="0">
              <a:buNone/>
            </a:pPr>
            <a:r>
              <a:rPr>
                <a:latin typeface="Courier"/>
              </a:rPr>
              <a:t>track type=bedGraph name=</a:t>
            </a:r>
            <a:r>
              <a:rPr>
                <a:solidFill>
                  <a:srgbClr val="4070A0"/>
                </a:solidFill>
                <a:latin typeface="Courier"/>
              </a:rPr>
              <a:t>"BedGraph Format"</a:t>
            </a:r>
            <a:r>
              <a:rPr>
                <a:latin typeface="Courier"/>
              </a:rPr>
              <a:t> description=</a:t>
            </a:r>
            <a:r>
              <a:rPr>
                <a:solidFill>
                  <a:srgbClr val="4070A0"/>
                </a:solidFill>
                <a:latin typeface="Courier"/>
              </a:rPr>
              <a:t>"BedGraph format"</a:t>
            </a:r>
            <a:r>
              <a:rPr>
                <a:latin typeface="Courier"/>
              </a:rPr>
              <a:t> priority=20</a:t>
            </a:r>
            <a:br/>
            <a:r>
              <a:rPr>
                <a:latin typeface="Courier"/>
              </a:rPr>
              <a:t>chr19 59302000 59302300 </a:t>
            </a:r>
            <a:r>
              <a:rPr>
                <a:solidFill>
                  <a:srgbClr val="7D9029"/>
                </a:solidFill>
                <a:latin typeface="Courier"/>
              </a:rPr>
              <a:t>-1.0</a:t>
            </a:r>
            <a:br/>
            <a:r>
              <a:rPr>
                <a:latin typeface="Courier"/>
              </a:rPr>
              <a:t>chr19 59302300 59302600 </a:t>
            </a:r>
            <a:r>
              <a:rPr>
                <a:solidFill>
                  <a:srgbClr val="7D9029"/>
                </a:solidFill>
                <a:latin typeface="Courier"/>
              </a:rPr>
              <a:t>-0.75</a:t>
            </a:r>
            <a:br/>
            <a:r>
              <a:rPr>
                <a:latin typeface="Courier"/>
              </a:rPr>
              <a:t>chr19 59302600 59302900 </a:t>
            </a:r>
            <a:r>
              <a:rPr>
                <a:solidFill>
                  <a:srgbClr val="7D9029"/>
                </a:solidFill>
                <a:latin typeface="Courier"/>
              </a:rPr>
              <a:t>-0.50</a:t>
            </a:r>
            <a:br/>
            <a:r>
              <a:rPr>
                <a:latin typeface="Courier"/>
              </a:rPr>
              <a:t>chr19 59302900 59303200 </a:t>
            </a:r>
            <a:r>
              <a:rPr>
                <a:solidFill>
                  <a:srgbClr val="7D9029"/>
                </a:solidFill>
                <a:latin typeface="Courier"/>
              </a:rPr>
              <a:t>-0.25</a:t>
            </a:r>
            <a:br/>
            <a:r>
              <a:rPr>
                <a:latin typeface="Courier"/>
              </a:rPr>
              <a:t>chr19 59303200 59303500 0.0</a:t>
            </a:r>
            <a:br/>
            <a:r>
              <a:rPr>
                <a:latin typeface="Courier"/>
              </a:rPr>
              <a:t>chr19 59303500 59303800 0.25</a:t>
            </a:r>
            <a:br/>
            <a:r>
              <a:rPr>
                <a:latin typeface="Courier"/>
              </a:rPr>
              <a:t>chr19 59303800 59304100 0.50</a:t>
            </a:r>
            <a:br/>
            <a:r>
              <a:rPr>
                <a:latin typeface="Courier"/>
              </a:rPr>
              <a:t>chr19 59304100 59304400 0.75</a:t>
            </a:r>
          </a:p>
        </p:txBody>
      </p:sp>
    </p:spTree>
  </p:cSl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What software use bed files?</a:t>
            </a:r>
          </a:p>
        </p:txBody>
      </p:sp>
    </p:spTree>
  </p:cSl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Alignment viewers can use these data to graphically display certain features.</a:t>
            </a:r>
          </a:p>
          <a:p>
            <a:pPr lvl="0"/>
            <a:r>
              <a:rPr>
                <a:hlinkClick r:id="rId2"/>
              </a:rPr>
              <a:t>bedtools</a:t>
            </a:r>
            <a:r>
              <a:rPr/>
              <a:t> uses this format to query for nearby features.</a:t>
            </a:r>
          </a:p>
          <a:p>
            <a:pPr lvl="0"/>
            <a:r>
              <a:rPr/>
              <a:t>Some annotation files are in this format.</a:t>
            </a:r>
          </a:p>
          <a:p>
            <a:pPr lvl="0"/>
            <a:r>
              <a:rPr/>
              <a:t>Feature detection packages use this as output.</a:t>
            </a:r>
          </a:p>
        </p:txBody>
      </p:sp>
    </p:spTree>
  </p:cSl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How are these files generated?</a:t>
            </a:r>
          </a:p>
        </p:txBody>
      </p:sp>
    </p:spTree>
  </p:cSl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Feature detection algorithms.</a:t>
            </a:r>
          </a:p>
          <a:p>
            <a:pPr lvl="0"/>
            <a:r>
              <a:rPr/>
              <a:t>Lots of databases that hold certain genomic features report their data in this format.</a:t>
            </a:r>
          </a:p>
          <a:p>
            <a:pPr lvl="0"/>
            <a:r>
              <a:rPr/>
              <a:t>Sometimes manually curated from alignments (via bedtools, bamtools, etc.).</a:t>
            </a:r>
          </a:p>
        </p:txBody>
      </p:sp>
    </p:spTree>
  </p:cSl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VCF Format</a:t>
            </a:r>
          </a:p>
        </p:txBody>
      </p:sp>
    </p:spTree>
  </p:cSl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Variant Calling Format is a tab-delimited text file that is used to describe single nucleotide variants (SNVs) as well as insertions, deletions, and other sequence variations. This is a bit limiting as it is only tailored to show variations and not genetic features (that’ll be covered on the next page).</a:t>
            </a:r>
          </a:p>
          <a:p>
            <a:pPr lvl="0" indent="0" marL="0">
              <a:buNone/>
            </a:pPr>
            <a:r>
              <a:rPr/>
              <a:t>There are 8 required fields for this format:</a:t>
            </a:r>
          </a:p>
          <a:p>
            <a:pPr lvl="0" indent="-457200" marL="457200">
              <a:buAutoNum type="arabicPeriod"/>
            </a:pPr>
            <a:r>
              <a:rPr/>
              <a:t>Chromosome Name</a:t>
            </a:r>
          </a:p>
          <a:p>
            <a:pPr lvl="0" indent="-457200" marL="457200">
              <a:buAutoNum type="arabicPeriod"/>
            </a:pPr>
            <a:r>
              <a:rPr/>
              <a:t>Chromosome Position</a:t>
            </a:r>
          </a:p>
          <a:p>
            <a:pPr lvl="0" indent="-457200" marL="457200">
              <a:buAutoNum type="arabicPeriod"/>
            </a:pPr>
            <a:r>
              <a:rPr/>
              <a:t>ID</a:t>
            </a:r>
          </a:p>
          <a:p>
            <a:pPr lvl="1"/>
            <a:r>
              <a:rPr/>
              <a:t>This is generally used to reference an annotated variant in dbSNP or other curate variant database.</a:t>
            </a:r>
          </a:p>
          <a:p>
            <a:pPr lvl="0" indent="-457200" marL="457200">
              <a:buAutoNum type="arabicPeriod"/>
            </a:pPr>
            <a:r>
              <a:rPr/>
              <a:t>Reference base(s)</a:t>
            </a:r>
          </a:p>
          <a:p>
            <a:pPr lvl="1"/>
            <a:r>
              <a:rPr/>
              <a:t>What is the reference’s base at this position</a:t>
            </a:r>
          </a:p>
          <a:p>
            <a:pPr lvl="0" indent="-457200" marL="457200">
              <a:buAutoNum type="arabicPeriod"/>
            </a:pPr>
            <a:r>
              <a:rPr/>
              <a:t>Alternate base(s)</a:t>
            </a:r>
          </a:p>
          <a:p>
            <a:pPr lvl="1"/>
            <a:r>
              <a:rPr/>
              <a:t>The variants found in your dataset that differ from the reference</a:t>
            </a:r>
          </a:p>
          <a:p>
            <a:pPr lvl="0" indent="-457200" marL="457200">
              <a:buAutoNum type="arabicPeriod"/>
            </a:pPr>
            <a:r>
              <a:rPr/>
              <a:t>Variant Quality</a:t>
            </a:r>
          </a:p>
          <a:p>
            <a:pPr lvl="1"/>
            <a:r>
              <a:rPr/>
              <a:t>Phred-scaled quality for the observed ALT 7.Filter</a:t>
            </a:r>
          </a:p>
          <a:p>
            <a:pPr lvl="1"/>
            <a:r>
              <a:rPr/>
              <a:t>Whether or not this has passed all filters – generally a QC measure in variant calling algorithms</a:t>
            </a:r>
          </a:p>
          <a:p>
            <a:pPr lvl="0" indent="-457200" marL="457200">
              <a:buAutoNum type="arabicPeriod"/>
            </a:pPr>
            <a:r>
              <a:rPr/>
              <a:t>Info</a:t>
            </a:r>
          </a:p>
          <a:p>
            <a:pPr lvl="1"/>
            <a:r>
              <a:rPr/>
              <a:t>This is for additional information, generally describing the nature of the position/variants with respect to other data.</a:t>
            </a:r>
          </a:p>
        </p:txBody>
      </p:sp>
    </p:spTree>
  </p:cSl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Example VCF File</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FastA Format</a:t>
            </a:r>
          </a:p>
        </p:txBody>
      </p:sp>
    </p:spTree>
  </p:cSl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image</a:t>
            </a:r>
          </a:p>
        </p:txBody>
      </p:sp>
    </p:spTree>
  </p:cSl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What software use VCF?</a:t>
            </a:r>
          </a:p>
        </p:txBody>
      </p:sp>
    </p:spTree>
  </p:cSl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Output of SNP detection tools such as </a:t>
            </a:r>
            <a:r>
              <a:rPr>
                <a:hlinkClick r:id="rId2"/>
              </a:rPr>
              <a:t>GATK</a:t>
            </a:r>
            <a:r>
              <a:rPr/>
              <a:t> and </a:t>
            </a:r>
            <a:r>
              <a:rPr>
                <a:hlinkClick r:id="rId3"/>
              </a:rPr>
              <a:t>Samtools</a:t>
            </a:r>
          </a:p>
          <a:p>
            <a:pPr lvl="0"/>
            <a:r>
              <a:rPr/>
              <a:t>Input for SNP feature detection like </a:t>
            </a:r>
            <a:r>
              <a:rPr>
                <a:hlinkClick r:id="rId4"/>
              </a:rPr>
              <a:t>SNPeff</a:t>
            </a:r>
          </a:p>
          <a:p>
            <a:pPr lvl="0"/>
            <a:r>
              <a:rPr>
                <a:hlinkClick r:id="rId5"/>
              </a:rPr>
              <a:t>VCF Tools</a:t>
            </a:r>
          </a:p>
          <a:p>
            <a:pPr lvl="0"/>
            <a:r>
              <a:rPr/>
              <a:t>Also the required format for </a:t>
            </a:r>
            <a:r>
              <a:rPr>
                <a:hlinkClick r:id="rId6"/>
              </a:rPr>
              <a:t>dbSNP</a:t>
            </a:r>
          </a:p>
        </p:txBody>
      </p:sp>
    </p:spTree>
  </p:cSl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How are these files generated?</a:t>
            </a:r>
          </a:p>
        </p:txBody>
      </p:sp>
    </p:spTree>
  </p:cSl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SNP callers generate these files as output.</a:t>
            </a:r>
          </a:p>
          <a:p>
            <a:pPr lvl="0"/>
            <a:r>
              <a:rPr/>
              <a:t>Haplotyping software also report in this format.</a:t>
            </a:r>
          </a:p>
          <a:p>
            <a:pPr lvl="0"/>
            <a:r>
              <a:rPr/>
              <a:t>Any database holding variant information will generally have this format available for download.</a:t>
            </a:r>
          </a:p>
        </p:txBody>
      </p:sp>
    </p:spTree>
  </p:cSl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GFF3 Format</a:t>
            </a:r>
          </a:p>
        </p:txBody>
      </p:sp>
    </p:spTree>
  </p:cSl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The official documentation for the GFF3 format can be found </a:t>
            </a:r>
            <a:r>
              <a:rPr>
                <a:hlinkClick r:id="rId2"/>
              </a:rPr>
              <a:t>here</a:t>
            </a:r>
          </a:p>
          <a:p>
            <a:pPr lvl="0" indent="0" marL="0">
              <a:buNone/>
            </a:pPr>
            <a:r>
              <a:rPr/>
              <a:t>General Feature Format (GFF) is a tab-delimited text file that holds information any and every feature that can be applied to a nucleic acid or protein sequence. Everything from CDS, microRNAs, binding domains, ORFs, and more can be handled by this format. Unfortunately there have been many variations of the original GFF format and many have since become incompatible with each other. The latest accepted format (GFF3) has attempted to address many of the issues that were missing from previous versions.</a:t>
            </a:r>
          </a:p>
          <a:p>
            <a:pPr lvl="0" indent="0" marL="0">
              <a:buNone/>
            </a:pPr>
            <a:r>
              <a:rPr/>
              <a:t>GFF3 has 9 required fields, though not all are utilized (either blank or a default value of ‘.’).</a:t>
            </a:r>
          </a:p>
          <a:p>
            <a:pPr lvl="0" indent="-457200" marL="457200">
              <a:buAutoNum type="arabicPeriod"/>
            </a:pPr>
            <a:r>
              <a:rPr/>
              <a:t>Sequence ID</a:t>
            </a:r>
          </a:p>
          <a:p>
            <a:pPr lvl="0" indent="-457200" marL="457200">
              <a:buAutoNum type="arabicPeriod"/>
            </a:pPr>
            <a:r>
              <a:rPr/>
              <a:t>Source</a:t>
            </a:r>
          </a:p>
          <a:p>
            <a:pPr lvl="1"/>
            <a:r>
              <a:rPr/>
              <a:t>Describes the algorithm or the procedure that generated this feature. Typically Genescane or Genebank, respectively.</a:t>
            </a:r>
          </a:p>
          <a:p>
            <a:pPr lvl="0" indent="-457200" marL="457200">
              <a:buAutoNum type="arabicPeriod"/>
            </a:pPr>
            <a:r>
              <a:rPr/>
              <a:t>Feature Type</a:t>
            </a:r>
          </a:p>
          <a:p>
            <a:pPr lvl="1"/>
            <a:r>
              <a:rPr/>
              <a:t>Describes what the feature is (mRNA, domain, exon, etc.).</a:t>
            </a:r>
          </a:p>
          <a:p>
            <a:pPr lvl="1"/>
            <a:r>
              <a:rPr/>
              <a:t>These terms are constrained to the </a:t>
            </a:r>
            <a:r>
              <a:rPr>
                <a:hlinkClick r:id="rId3"/>
              </a:rPr>
              <a:t>Sequence Ontology terms</a:t>
            </a:r>
            <a:r>
              <a:rPr/>
              <a:t>.</a:t>
            </a:r>
          </a:p>
          <a:p>
            <a:pPr lvl="0" indent="-457200" marL="457200">
              <a:buAutoNum type="arabicPeriod"/>
            </a:pPr>
            <a:r>
              <a:rPr/>
              <a:t>Feature Start</a:t>
            </a:r>
          </a:p>
          <a:p>
            <a:pPr lvl="0" indent="-457200" marL="457200">
              <a:buAutoNum type="arabicPeriod"/>
            </a:pPr>
            <a:r>
              <a:rPr/>
              <a:t>Feature End</a:t>
            </a:r>
          </a:p>
          <a:p>
            <a:pPr lvl="0" indent="-457200" marL="457200">
              <a:buAutoNum type="arabicPeriod"/>
            </a:pPr>
            <a:r>
              <a:rPr/>
              <a:t>Score</a:t>
            </a:r>
          </a:p>
          <a:p>
            <a:pPr lvl="1"/>
            <a:r>
              <a:rPr/>
              <a:t>Typically E-values for sequence similarity and P-values for predictions.</a:t>
            </a:r>
          </a:p>
          <a:p>
            <a:pPr lvl="0" indent="-457200" marL="457200">
              <a:buAutoNum type="arabicPeriod"/>
            </a:pPr>
            <a:r>
              <a:rPr/>
              <a:t>Strand</a:t>
            </a:r>
          </a:p>
          <a:p>
            <a:pPr lvl="0" indent="-457200" marL="457200">
              <a:buAutoNum type="arabicPeriod"/>
            </a:pPr>
            <a:r>
              <a:rPr/>
              <a:t>Phase</a:t>
            </a:r>
          </a:p>
          <a:p>
            <a:pPr lvl="1"/>
            <a:r>
              <a:rPr/>
              <a:t>Indicates where the feature begins with reference to the reading frame. The phase is one of the integers 0, 1, or 2, indicating the number of bases that should be removed from the beginning of this feature to reach the first base of the next codon.</a:t>
            </a:r>
          </a:p>
          <a:p>
            <a:pPr lvl="0" indent="-457200" marL="457200">
              <a:buAutoNum type="arabicPeriod"/>
            </a:pPr>
            <a:r>
              <a:rPr/>
              <a:t>Atributes</a:t>
            </a:r>
          </a:p>
          <a:p>
            <a:pPr lvl="1"/>
            <a:r>
              <a:rPr/>
              <a:t>A semicolon-separated list of tag-value pairs, providing additional information about each feature. Some of these tags are predefined, e.g. ID, Name, Alias, Parent . You can see the full list </a:t>
            </a:r>
            <a:r>
              <a:rPr>
                <a:hlinkClick r:id="rId4"/>
              </a:rPr>
              <a:t>here</a:t>
            </a:r>
            <a:r>
              <a:rPr/>
              <a:t>.</a:t>
            </a:r>
          </a:p>
        </p:txBody>
      </p:sp>
    </p:spTree>
  </p:cSl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GFF3 Example</a:t>
            </a:r>
          </a:p>
        </p:txBody>
      </p:sp>
    </p:spTree>
  </p:cSl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The canonical gene can be represented by the following figure</a:t>
            </a:r>
          </a:p>
          <a:p>
            <a:pPr lvl="0" indent="0" marL="0">
              <a:buNone/>
            </a:pPr>
            <a:r>
              <a:rPr>
                <a:hlinkClick r:id="rId2"/>
              </a:rPr>
              <a:t>https://github.com/The-Sequence-Ontology/Specifications/blob/master/gff3.md</a:t>
            </a:r>
          </a:p>
        </p:txBody>
      </p:sp>
    </p:spTree>
  </p:cSl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The same information can be represented in GFF3 format:</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The official FastA documentation can be found </a:t>
            </a:r>
            <a:r>
              <a:rPr>
                <a:hlinkClick r:id="rId2"/>
              </a:rPr>
              <a:t>here</a:t>
            </a:r>
          </a:p>
          <a:p>
            <a:pPr lvl="0" indent="0" marL="0">
              <a:buNone/>
            </a:pPr>
            <a:r>
              <a:rPr/>
              <a:t>Most basic format for reporting a sequence and is accepted by almost all sequence analysis program. Contains only: Sequence name, Description of the sequence (metadata, sequencer info, annotations, etc.), Sequence itself</a:t>
            </a:r>
          </a:p>
          <a:p>
            <a:pPr lvl="0" indent="0" marL="0">
              <a:buNone/>
            </a:pPr>
            <a:r>
              <a:rPr/>
              <a:t>it can be either nucleic acids or amino acids as long as it adheres to the format.</a:t>
            </a:r>
          </a:p>
        </p:txBody>
      </p:sp>
    </p:spTree>
  </p:cSl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hlinkClick r:id="rId2"/>
              </a:rPr>
              <a:t>https://github.com/The-Sequence-Ontology/Specifications/blob/master/gff3.md</a:t>
            </a:r>
          </a:p>
        </p:txBody>
      </p:sp>
    </p:spTree>
  </p:cSl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What Software uses GFF3?</a:t>
            </a:r>
          </a:p>
        </p:txBody>
      </p:sp>
    </p:spTree>
  </p:cSl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-Any tool that requires information about gene position for analysis such as: * Mapping RNA-seq such as </a:t>
            </a:r>
            <a:r>
              <a:rPr>
                <a:hlinkClick r:id="rId2"/>
              </a:rPr>
              <a:t>Tophat</a:t>
            </a:r>
            <a:r>
              <a:rPr/>
              <a:t>, </a:t>
            </a:r>
            <a:r>
              <a:rPr>
                <a:hlinkClick r:id="rId3"/>
              </a:rPr>
              <a:t>HTSeq</a:t>
            </a:r>
            <a:r>
              <a:rPr/>
              <a:t> * Genome Browsers like </a:t>
            </a:r>
            <a:r>
              <a:rPr>
                <a:hlinkClick r:id="rId4"/>
              </a:rPr>
              <a:t>IGV</a:t>
            </a:r>
            <a:r>
              <a:rPr/>
              <a:t>, </a:t>
            </a:r>
            <a:r>
              <a:rPr>
                <a:hlinkClick r:id="rId5"/>
              </a:rPr>
              <a:t>Gbrowse</a:t>
            </a:r>
            <a:r>
              <a:rPr/>
              <a:t>, </a:t>
            </a:r>
            <a:r>
              <a:rPr>
                <a:hlinkClick r:id="rId6"/>
              </a:rPr>
              <a:t>UCSC</a:t>
            </a:r>
          </a:p>
        </p:txBody>
      </p:sp>
    </p:spTree>
  </p:cSl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How is this file generated?</a:t>
            </a:r>
          </a:p>
        </p:txBody>
      </p:sp>
    </p:spTree>
  </p:cSl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Feature identification software report motifs/features in this format.</a:t>
            </a:r>
          </a:p>
          <a:p>
            <a:pPr lvl="0"/>
            <a:r>
              <a:rPr/>
              <a:t>Almost all sequence annotation databases report in this format.</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Each sequence consists of at least two lines:</a:t>
            </a:r>
          </a:p>
          <a:p>
            <a:pPr lvl="0" indent="-457200" marL="457200">
              <a:buAutoNum type="arabicPeriod"/>
            </a:pPr>
            <a:r>
              <a:rPr/>
              <a:t>The first is the sequence header, which always starts with a </a:t>
            </a:r>
            <a:r>
              <a:rPr b="1"/>
              <a:t>‘&gt;’</a:t>
            </a:r>
          </a:p>
          <a:p>
            <a:pPr lvl="0"/>
            <a:r>
              <a:rPr/>
              <a:t>Everything from the beginning ‘&gt;’ to the first whitespace is considered the sequence identifier.</a:t>
            </a:r>
          </a:p>
          <a:p>
            <a:pPr lvl="0"/>
            <a:r>
              <a:rPr/>
              <a:t>Everything after that is considered the sequence description (this can be metadata, machine serial number, read orientation, etc.)</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457200" marL="457200">
              <a:buAutoNum startAt="2" type="arabicPeriod"/>
            </a:pPr>
            <a:r>
              <a:rPr/>
              <a:t>The sequence itself</a:t>
            </a:r>
          </a:p>
          <a:p>
            <a:pPr lvl="0"/>
            <a:r>
              <a:rPr/>
              <a:t>Note that the sequence can span multiple lines, depending on the length of the sequence.</a:t>
            </a:r>
          </a:p>
          <a:p>
            <a:pPr lvl="0" indent="0">
              <a:buNone/>
            </a:pPr>
            <a:r>
              <a:rPr>
                <a:solidFill>
                  <a:srgbClr val="666666"/>
                </a:solidFill>
                <a:latin typeface="Courier"/>
              </a:rPr>
              <a:t>&gt;</a:t>
            </a:r>
            <a:r>
              <a:rPr>
                <a:latin typeface="Courier"/>
              </a:rPr>
              <a:t>Chr1 CHROMOSOME dumped from ADB: Jun/20/09 14:53</a:t>
            </a:r>
            <a:r>
              <a:rPr b="1">
                <a:solidFill>
                  <a:srgbClr val="007020"/>
                </a:solidFill>
                <a:latin typeface="Courier"/>
              </a:rPr>
              <a:t>;</a:t>
            </a:r>
            <a:r>
              <a:rPr>
                <a:latin typeface="Courier"/>
              </a:rPr>
              <a:t> </a:t>
            </a:r>
            <a:r>
              <a:rPr>
                <a:solidFill>
                  <a:srgbClr val="06287E"/>
                </a:solidFill>
                <a:latin typeface="Courier"/>
              </a:rPr>
              <a:t>last</a:t>
            </a:r>
            <a:r>
              <a:rPr>
                <a:latin typeface="Courier"/>
              </a:rPr>
              <a:t> updated: 2009-02-02</a:t>
            </a:r>
            <a:br/>
            <a:r>
              <a:rPr>
                <a:latin typeface="Courier"/>
              </a:rPr>
              <a:t>CCCTAAACCCTAAACCCTAAACCCTAAACCTCTGAATCCTTAATCCCTAAATCCCTAAATCTTTAAATCCTACATCCAT</a:t>
            </a:r>
            <a:br/>
            <a:r>
              <a:rPr>
                <a:latin typeface="Courier"/>
              </a:rPr>
              <a:t>GAATCCCTAAATACCTAATTCCCTAAACCCGAAACCGGTTTCTCTGGTTGAAAATCATTGTGTATATAATGATAATTTT</a:t>
            </a:r>
            <a:br/>
            <a:r>
              <a:rPr>
                <a:latin typeface="Courier"/>
              </a:rPr>
              <a:t>ATCGTTTTTATGTAATTGCTTATTGTTGTGTGTAGATTTTTTAAAAATATCATTTGAGGTCAATACAAATCCTATTTCT</a:t>
            </a:r>
            <a:br/>
            <a:r>
              <a:rPr>
                <a:latin typeface="Courier"/>
              </a:rPr>
              <a:t>TGTGGTTTTCTTTCCTTCACTTAGCTATGGATGGTTTATCTTCATTTGTTATATTGGATACAAGCTTTGCTACGATCTA</a:t>
            </a:r>
            <a:br/>
            <a:r>
              <a:rPr>
                <a:latin typeface="Courier"/>
              </a:rPr>
              <a:t>CATTTGGGAATGTGAGTCTCTTATTGTAACCTTAGGGTTGGTTTATCTCAAGAATCTTATTAATTGTTTGGACTGTTTA</a:t>
            </a:r>
            <a:br/>
            <a:r>
              <a:rPr>
                <a:latin typeface="Courier"/>
              </a:rPr>
              <a:t>TGTTTGGACATTTATTGTCATTCTTACTCCTTTGTGGAAATGTTTGTTCTATCAATTTATCTTTTGTGGGAAAATTATT</a:t>
            </a:r>
            <a:br/>
            <a:r>
              <a:rPr>
                <a:latin typeface="Courier"/>
              </a:rPr>
              <a:t>TAGTTGTAGGGATGAAGTCTTTCTTCGTTGTTGTTACGCTTGTCATCTCATCTCTCAATGATATGGGATGGTCCTTTAG</a:t>
            </a:r>
          </a:p>
        </p:txBody>
      </p:sp>
    </p:spTree>
  </p:cSld>
</p:sld>
</file>

<file path=ppt/theme/theme1.xml><?xml version="1.0" encoding="utf-8"?>
<a:theme xmlns:a="http://schemas.openxmlformats.org/drawingml/2006/main" name="EU WARM GRAY Powerpoint Template">
  <a:themeElements>
    <a:clrScheme name="MRC">
      <a:dk1>
        <a:sysClr val="windowText" lastClr="000000"/>
      </a:dk1>
      <a:lt1>
        <a:sysClr val="window" lastClr="FFFFFF"/>
      </a:lt1>
      <a:dk2>
        <a:srgbClr val="21677E"/>
      </a:dk2>
      <a:lt2>
        <a:srgbClr val="EEECE1"/>
      </a:lt2>
      <a:accent1>
        <a:srgbClr val="8A7967"/>
      </a:accent1>
      <a:accent2>
        <a:srgbClr val="21677E"/>
      </a:accent2>
      <a:accent3>
        <a:srgbClr val="6A3B77"/>
      </a:accent3>
      <a:accent4>
        <a:srgbClr val="822F5A"/>
      </a:accent4>
      <a:accent5>
        <a:srgbClr val="D07232"/>
      </a:accent5>
      <a:accent6>
        <a:srgbClr val="B5D334"/>
      </a:accent6>
      <a:hlink>
        <a:srgbClr val="21677E"/>
      </a:hlink>
      <a:folHlink>
        <a:srgbClr val="6A3B77"/>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508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 charset="0"/>
          </a:defRPr>
        </a:defPPr>
      </a:lstStyle>
    </a:spDef>
    <a:lnDef>
      <a:spPr bwMode="auto">
        <a:xfrm>
          <a:off x="0" y="0"/>
          <a:ext cx="1" cy="1"/>
        </a:xfrm>
        <a:custGeom>
          <a:avLst/>
          <a:gdLst/>
          <a:ahLst/>
          <a:cxnLst/>
          <a:rect l="0" t="0" r="0" b="0"/>
          <a:pathLst/>
        </a:custGeom>
        <a:solidFill>
          <a:schemeClr val="accent1"/>
        </a:solidFill>
        <a:ln w="508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 charset="0"/>
          </a:defRPr>
        </a:defPPr>
      </a:lstStyle>
    </a:lnDef>
  </a:objectDefaults>
  <a:extraClrSchemeLst>
    <a:extraClrScheme>
      <a:clrScheme name="Powerpoint_template_CT_WG10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Powerpoint_template_CT_WG10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Powerpoint_template_CT_WG10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Powerpoint_template_CT_WG10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Powerpoint_template_CT_WG10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Powerpoint_template_CT_WG10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Powerpoint_template_CT_WG10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MRC">
      <a:dk1>
        <a:sysClr val="windowText" lastClr="000000"/>
      </a:dk1>
      <a:lt1>
        <a:sysClr val="window" lastClr="FFFFFF"/>
      </a:lt1>
      <a:dk2>
        <a:srgbClr val="21677E"/>
      </a:dk2>
      <a:lt2>
        <a:srgbClr val="EEECE1"/>
      </a:lt2>
      <a:accent1>
        <a:srgbClr val="8A7967"/>
      </a:accent1>
      <a:accent2>
        <a:srgbClr val="21677E"/>
      </a:accent2>
      <a:accent3>
        <a:srgbClr val="6A3B77"/>
      </a:accent3>
      <a:accent4>
        <a:srgbClr val="822F5A"/>
      </a:accent4>
      <a:accent5>
        <a:srgbClr val="D07232"/>
      </a:accent5>
      <a:accent6>
        <a:srgbClr val="B5D334"/>
      </a:accent6>
      <a:hlink>
        <a:srgbClr val="21677E"/>
      </a:hlink>
      <a:folHlink>
        <a:srgbClr val="6A3B7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MRC slides template">
  <a:themeElements>
    <a:clrScheme name="MRC">
      <a:dk1>
        <a:sysClr val="windowText" lastClr="000000"/>
      </a:dk1>
      <a:lt1>
        <a:sysClr val="window" lastClr="FFFFFF"/>
      </a:lt1>
      <a:dk2>
        <a:srgbClr val="21677E"/>
      </a:dk2>
      <a:lt2>
        <a:srgbClr val="EEECE1"/>
      </a:lt2>
      <a:accent1>
        <a:srgbClr val="8A7967"/>
      </a:accent1>
      <a:accent2>
        <a:srgbClr val="21677E"/>
      </a:accent2>
      <a:accent3>
        <a:srgbClr val="6A3B77"/>
      </a:accent3>
      <a:accent4>
        <a:srgbClr val="822F5A"/>
      </a:accent4>
      <a:accent5>
        <a:srgbClr val="D07232"/>
      </a:accent5>
      <a:accent6>
        <a:srgbClr val="B5D334"/>
      </a:accent6>
      <a:hlink>
        <a:srgbClr val="21677E"/>
      </a:hlink>
      <a:folHlink>
        <a:srgbClr val="6A3B77"/>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508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 charset="0"/>
          </a:defRPr>
        </a:defPPr>
      </a:lstStyle>
    </a:spDef>
    <a:lnDef>
      <a:spPr bwMode="auto">
        <a:xfrm>
          <a:off x="0" y="0"/>
          <a:ext cx="1" cy="1"/>
        </a:xfrm>
        <a:custGeom>
          <a:avLst/>
          <a:gdLst/>
          <a:ahLst/>
          <a:cxnLst/>
          <a:rect l="0" t="0" r="0" b="0"/>
          <a:pathLst/>
        </a:custGeom>
        <a:solidFill>
          <a:schemeClr val="accent1"/>
        </a:solidFill>
        <a:ln w="508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pitchFamily="-1" charset="0"/>
          </a:defRPr>
        </a:defPPr>
      </a:lstStyle>
    </a:lnDef>
  </a:objectDefaults>
  <a:extraClrSchemeLst>
    <a:extraClrScheme>
      <a:clrScheme name="MRC slides 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MRC slides 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MRC slides 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MRC slides 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MRC slides 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MRC slides 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MRC slides 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MRC_Unit_The Gambia_LSHTM_presentation[2]</Template>
  <TotalTime>14506</TotalTime>
  <Words>19</Words>
  <Application>Microsoft Macintosh PowerPoint</Application>
  <PresentationFormat>On-screen Show (4:3)</PresentationFormat>
  <Paragraphs>4</Paragraphs>
  <Slides>2</Slides>
  <Notes>1</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2</vt:i4>
      </vt:variant>
    </vt:vector>
  </HeadingPairs>
  <TitlesOfParts>
    <vt:vector size="10" baseType="lpstr">
      <vt:lpstr>Agency FB</vt:lpstr>
      <vt:lpstr>Arial</vt:lpstr>
      <vt:lpstr>Times</vt:lpstr>
      <vt:lpstr>Times New Roman</vt:lpstr>
      <vt:lpstr>Verdana</vt:lpstr>
      <vt:lpstr>EU WARM GRAY Powerpoint Template</vt:lpstr>
      <vt:lpstr>Office Theme</vt:lpstr>
      <vt:lpstr>MRC slides template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2: NGS Sequencing Technology and File Formats</dc:title>
  <dc:creator>Mouhamadou Fadel DIOP</dc:creator>
  <cp:keywords/>
  <dcterms:created xsi:type="dcterms:W3CDTF">2022-11-12T21:56:19Z</dcterms:created>
  <dcterms:modified xsi:type="dcterms:W3CDTF">2022-11-12T21:56:19Z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ate">
    <vt:lpwstr>12 November 2022</vt:lpwstr>
  </property>
  <property fmtid="{D5CDD505-2E9C-101B-9397-08002B2CF9AE}" pid="3" name="output">
    <vt:lpwstr/>
  </property>
</Properties>
</file>